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theme/theme8.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9.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0.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1.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789" r:id="rId4"/>
    <p:sldMasterId id="2147483849" r:id="rId5"/>
    <p:sldMasterId id="2147483885" r:id="rId6"/>
    <p:sldMasterId id="2147483924" r:id="rId7"/>
    <p:sldMasterId id="2147483936" r:id="rId8"/>
    <p:sldMasterId id="2147483938" r:id="rId9"/>
    <p:sldMasterId id="2147483950" r:id="rId10"/>
    <p:sldMasterId id="2147483962" r:id="rId11"/>
    <p:sldMasterId id="2147483974" r:id="rId12"/>
  </p:sldMasterIdLst>
  <p:notesMasterIdLst>
    <p:notesMasterId r:id="rId36"/>
  </p:notesMasterIdLst>
  <p:handoutMasterIdLst>
    <p:handoutMasterId r:id="rId37"/>
  </p:handoutMasterIdLst>
  <p:sldIdLst>
    <p:sldId id="447" r:id="rId13"/>
    <p:sldId id="393" r:id="rId14"/>
    <p:sldId id="443" r:id="rId15"/>
    <p:sldId id="350" r:id="rId16"/>
    <p:sldId id="348" r:id="rId17"/>
    <p:sldId id="449" r:id="rId18"/>
    <p:sldId id="351" r:id="rId19"/>
    <p:sldId id="434" r:id="rId20"/>
    <p:sldId id="372" r:id="rId21"/>
    <p:sldId id="437" r:id="rId22"/>
    <p:sldId id="423" r:id="rId23"/>
    <p:sldId id="433" r:id="rId24"/>
    <p:sldId id="406" r:id="rId25"/>
    <p:sldId id="425" r:id="rId26"/>
    <p:sldId id="457" r:id="rId27"/>
    <p:sldId id="353" r:id="rId28"/>
    <p:sldId id="458" r:id="rId29"/>
    <p:sldId id="438" r:id="rId30"/>
    <p:sldId id="384" r:id="rId31"/>
    <p:sldId id="349" r:id="rId32"/>
    <p:sldId id="456" r:id="rId33"/>
    <p:sldId id="440" r:id="rId34"/>
    <p:sldId id="439" r:id="rId35"/>
  </p:sldIdLst>
  <p:sldSz cx="9144000" cy="6858000" type="screen4x3"/>
  <p:notesSz cx="6797675" cy="9926638"/>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333FF"/>
    <a:srgbClr val="0000FF"/>
    <a:srgbClr val="003300"/>
    <a:srgbClr val="800000"/>
    <a:srgbClr val="000099"/>
    <a:srgbClr val="003399"/>
    <a:srgbClr val="FFFF00"/>
    <a:srgbClr val="0066FF"/>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01" autoAdjust="0"/>
    <p:restoredTop sz="92987" autoAdjust="0"/>
  </p:normalViewPr>
  <p:slideViewPr>
    <p:cSldViewPr>
      <p:cViewPr>
        <p:scale>
          <a:sx n="80" d="100"/>
          <a:sy n="80" d="100"/>
        </p:scale>
        <p:origin x="512" y="-704"/>
      </p:cViewPr>
      <p:guideLst>
        <p:guide orient="horz" pos="2160"/>
        <p:guide pos="2880"/>
      </p:guideLst>
    </p:cSldViewPr>
  </p:slideViewPr>
  <p:outlineViewPr>
    <p:cViewPr>
      <p:scale>
        <a:sx n="33" d="100"/>
        <a:sy n="33" d="100"/>
      </p:scale>
      <p:origin x="0" y="516"/>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37" Type="http://schemas.openxmlformats.org/officeDocument/2006/relationships/handoutMaster" Target="handoutMasters/handout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68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50443" y="0"/>
            <a:ext cx="2945659" cy="496888"/>
          </a:xfrm>
          <a:prstGeom prst="rect">
            <a:avLst/>
          </a:prstGeom>
        </p:spPr>
        <p:txBody>
          <a:bodyPr vert="horz" lIns="91440" tIns="45720" rIns="91440" bIns="45720" rtlCol="0"/>
          <a:lstStyle>
            <a:lvl1pPr algn="r">
              <a:defRPr sz="1200"/>
            </a:lvl1pPr>
          </a:lstStyle>
          <a:p>
            <a:fld id="{5FEAC3A2-B660-4952-9C56-0729741D72BF}" type="datetimeFigureOut">
              <a:rPr lang="pt-BR" smtClean="0"/>
              <a:pPr/>
              <a:t>25/10/18</a:t>
            </a:fld>
            <a:endParaRPr lang="pt-BR"/>
          </a:p>
        </p:txBody>
      </p:sp>
      <p:sp>
        <p:nvSpPr>
          <p:cNvPr id="4" name="Espaço Reservado para Rodapé 3"/>
          <p:cNvSpPr>
            <a:spLocks noGrp="1"/>
          </p:cNvSpPr>
          <p:nvPr>
            <p:ph type="ftr" sz="quarter" idx="2"/>
          </p:nvPr>
        </p:nvSpPr>
        <p:spPr>
          <a:xfrm>
            <a:off x="0" y="9428164"/>
            <a:ext cx="2945659" cy="4968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50443" y="9428164"/>
            <a:ext cx="2945659" cy="496887"/>
          </a:xfrm>
          <a:prstGeom prst="rect">
            <a:avLst/>
          </a:prstGeom>
        </p:spPr>
        <p:txBody>
          <a:bodyPr vert="horz" lIns="91440" tIns="45720" rIns="91440" bIns="45720" rtlCol="0" anchor="b"/>
          <a:lstStyle>
            <a:lvl1pPr algn="r">
              <a:defRPr sz="1200"/>
            </a:lvl1pPr>
          </a:lstStyle>
          <a:p>
            <a:fld id="{F0AA1340-BD15-41B5-9B80-2A3F45DFA0E1}" type="slidenum">
              <a:rPr lang="pt-BR" smtClean="0"/>
              <a:pPr/>
              <a:t>‹n.º›</a:t>
            </a:fld>
            <a:endParaRPr lang="pt-BR"/>
          </a:p>
        </p:txBody>
      </p:sp>
    </p:spTree>
    <p:extLst>
      <p:ext uri="{BB962C8B-B14F-4D97-AF65-F5344CB8AC3E}">
        <p14:creationId xmlns:p14="http://schemas.microsoft.com/office/powerpoint/2010/main" val="884309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C81FB5A9-52E4-48AC-AAF4-276A610894FC}" type="datetimeFigureOut">
              <a:rPr lang="pt-BR" smtClean="0"/>
              <a:pPr/>
              <a:t>25/10/18</a:t>
            </a:fld>
            <a:endParaRPr lang="pt-BR"/>
          </a:p>
        </p:txBody>
      </p:sp>
      <p:sp>
        <p:nvSpPr>
          <p:cNvPr id="4" name="Espaço Reservado para Imagem de Slide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15154"/>
            <a:ext cx="5438140" cy="4466987"/>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4EB38C56-8070-42C2-A829-26A815DB35A3}" type="slidenum">
              <a:rPr lang="pt-BR" smtClean="0"/>
              <a:pPr/>
              <a:t>‹n.º›</a:t>
            </a:fld>
            <a:endParaRPr lang="pt-BR"/>
          </a:p>
        </p:txBody>
      </p:sp>
    </p:spTree>
    <p:extLst>
      <p:ext uri="{BB962C8B-B14F-4D97-AF65-F5344CB8AC3E}">
        <p14:creationId xmlns:p14="http://schemas.microsoft.com/office/powerpoint/2010/main" val="1085088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aseline="0" dirty="0" smtClean="0"/>
              <a:t>In </a:t>
            </a:r>
            <a:r>
              <a:rPr lang="pt-BR" baseline="0" dirty="0" err="1" smtClean="0"/>
              <a:t>the</a:t>
            </a:r>
            <a:r>
              <a:rPr lang="pt-BR" baseline="0" dirty="0" smtClean="0"/>
              <a:t> </a:t>
            </a:r>
            <a:r>
              <a:rPr lang="pt-BR" baseline="0" dirty="0" err="1" smtClean="0"/>
              <a:t>Anthropocene</a:t>
            </a:r>
            <a:r>
              <a:rPr lang="pt-BR" baseline="0" dirty="0" smtClean="0"/>
              <a:t> it is </a:t>
            </a:r>
            <a:r>
              <a:rPr lang="pt-BR" baseline="0" dirty="0" err="1" smtClean="0"/>
              <a:t>impossibile</a:t>
            </a:r>
            <a:r>
              <a:rPr lang="pt-BR" baseline="0" dirty="0" smtClean="0"/>
              <a:t> to </a:t>
            </a:r>
            <a:r>
              <a:rPr lang="pt-BR" baseline="0" dirty="0" err="1" smtClean="0"/>
              <a:t>understand</a:t>
            </a:r>
            <a:r>
              <a:rPr lang="pt-BR" baseline="0" dirty="0" smtClean="0"/>
              <a:t> </a:t>
            </a:r>
            <a:r>
              <a:rPr lang="pt-BR" baseline="0" dirty="0" err="1" smtClean="0"/>
              <a:t>nature</a:t>
            </a:r>
            <a:r>
              <a:rPr lang="pt-BR" baseline="0" dirty="0" smtClean="0"/>
              <a:t> </a:t>
            </a:r>
            <a:r>
              <a:rPr lang="pt-BR" baseline="0" dirty="0" err="1" smtClean="0"/>
              <a:t>without</a:t>
            </a:r>
            <a:r>
              <a:rPr lang="pt-BR" baseline="0" dirty="0" smtClean="0"/>
              <a:t> </a:t>
            </a:r>
            <a:r>
              <a:rPr lang="pt-BR" baseline="0" dirty="0" err="1" smtClean="0"/>
              <a:t>society</a:t>
            </a:r>
            <a:r>
              <a:rPr lang="pt-BR" baseline="0" dirty="0" smtClean="0"/>
              <a:t>, </a:t>
            </a:r>
            <a:r>
              <a:rPr lang="pt-BR" baseline="0" dirty="0" err="1" smtClean="0"/>
              <a:t>and</a:t>
            </a:r>
            <a:r>
              <a:rPr lang="pt-BR" baseline="0" dirty="0" smtClean="0"/>
              <a:t> </a:t>
            </a:r>
            <a:r>
              <a:rPr lang="pt-BR" baseline="0" dirty="0" err="1" smtClean="0"/>
              <a:t>society</a:t>
            </a:r>
            <a:r>
              <a:rPr lang="pt-BR" baseline="0" dirty="0" smtClean="0"/>
              <a:t> </a:t>
            </a:r>
            <a:r>
              <a:rPr lang="pt-BR" baseline="0" dirty="0" err="1" smtClean="0"/>
              <a:t>without</a:t>
            </a:r>
            <a:r>
              <a:rPr lang="pt-BR" baseline="0" dirty="0" smtClean="0"/>
              <a:t> </a:t>
            </a:r>
            <a:r>
              <a:rPr lang="pt-BR" baseline="0" dirty="0" err="1" smtClean="0"/>
              <a:t>nature</a:t>
            </a:r>
            <a:r>
              <a:rPr lang="pt-BR" baseline="0" dirty="0" smtClean="0"/>
              <a:t>- daí pensar em sistemas social-ecológicos; A QUESTAO QUE O ANTROPOCENO NOS COLOCA: COMO NOS VEMOS NO MUNDO E COMO AGIMOS SOBRE ELE. COMO NOS ENGAJAMOS COM ELE. </a:t>
            </a:r>
            <a:r>
              <a:rPr lang="pt-BR" baseline="0" dirty="0" err="1" smtClean="0"/>
              <a:t>Obs</a:t>
            </a:r>
            <a:r>
              <a:rPr lang="pt-BR" baseline="0" dirty="0" smtClean="0"/>
              <a:t>: Mudança climática como um dos elementos do </a:t>
            </a:r>
            <a:r>
              <a:rPr lang="pt-BR" baseline="0" dirty="0" err="1" smtClean="0"/>
              <a:t>Antropoceno</a:t>
            </a:r>
            <a:endParaRPr lang="pt-BR" dirty="0"/>
          </a:p>
        </p:txBody>
      </p:sp>
      <p:sp>
        <p:nvSpPr>
          <p:cNvPr id="4" name="Espaço Reservado para Número de Slide 3"/>
          <p:cNvSpPr>
            <a:spLocks noGrp="1"/>
          </p:cNvSpPr>
          <p:nvPr>
            <p:ph type="sldNum" sz="quarter" idx="10"/>
          </p:nvPr>
        </p:nvSpPr>
        <p:spPr/>
        <p:txBody>
          <a:bodyPr/>
          <a:lstStyle/>
          <a:p>
            <a:fld id="{4EB38C56-8070-42C2-A829-26A815DB35A3}" type="slidenum">
              <a:rPr lang="pt-BR" smtClean="0"/>
              <a:pPr/>
              <a:t>4</a:t>
            </a:fld>
            <a:endParaRPr lang="pt-BR"/>
          </a:p>
        </p:txBody>
      </p:sp>
    </p:spTree>
    <p:extLst>
      <p:ext uri="{BB962C8B-B14F-4D97-AF65-F5344CB8AC3E}">
        <p14:creationId xmlns:p14="http://schemas.microsoft.com/office/powerpoint/2010/main" val="466683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Para ponto 1: </a:t>
            </a:r>
            <a:r>
              <a:rPr lang="pt-BR" sz="1200" dirty="0" smtClean="0">
                <a:latin typeface="Comic Sans MS" panose="030F0702030302020204" pitchFamily="66" charset="0"/>
              </a:rPr>
              <a:t>o que normalmente se verifica como governança é teórica e praticamente inadequado em relação à metáfora cibernética e o seu uso para transformar nossas </a:t>
            </a:r>
            <a:r>
              <a:rPr lang="pt-BR" sz="1200" dirty="0" err="1" smtClean="0">
                <a:latin typeface="Comic Sans MS" panose="030F0702030302020204" pitchFamily="66" charset="0"/>
              </a:rPr>
              <a:t>circumstâncias</a:t>
            </a:r>
            <a:r>
              <a:rPr lang="pt-BR" sz="1200" dirty="0" smtClean="0">
                <a:latin typeface="Comic Sans MS" panose="030F0702030302020204" pitchFamily="66" charset="0"/>
              </a:rPr>
              <a:t> – THERE IS A NEED TO REFRAME</a:t>
            </a:r>
            <a:r>
              <a:rPr lang="pt-BR" sz="1200" baseline="0" dirty="0" smtClean="0">
                <a:latin typeface="Comic Sans MS" panose="030F0702030302020204" pitchFamily="66" charset="0"/>
              </a:rPr>
              <a:t> HOW WE THINK AND ACT IN RELATION TO GOVERNANCE</a:t>
            </a:r>
            <a:r>
              <a:rPr lang="pt-BR" sz="1200" dirty="0" smtClean="0">
                <a:latin typeface="Comic Sans MS" panose="030F0702030302020204" pitchFamily="66" charset="0"/>
              </a:rPr>
              <a:t>; Para ponto 3: </a:t>
            </a:r>
            <a:r>
              <a:rPr lang="pt-BR" sz="1200" dirty="0" err="1" smtClean="0">
                <a:latin typeface="Comic Sans MS" panose="030F0702030302020204" pitchFamily="66" charset="0"/>
              </a:rPr>
              <a:t>seems</a:t>
            </a:r>
            <a:r>
              <a:rPr lang="pt-BR" sz="1200" dirty="0" smtClean="0">
                <a:latin typeface="Comic Sans MS" panose="030F0702030302020204" pitchFamily="66" charset="0"/>
              </a:rPr>
              <a:t> </a:t>
            </a:r>
            <a:r>
              <a:rPr lang="pt-BR" sz="1200" dirty="0" err="1" smtClean="0">
                <a:latin typeface="Comic Sans MS" panose="030F0702030302020204" pitchFamily="66" charset="0"/>
              </a:rPr>
              <a:t>necessary</a:t>
            </a:r>
            <a:r>
              <a:rPr lang="pt-BR" sz="1200" dirty="0" smtClean="0">
                <a:latin typeface="Comic Sans MS" panose="030F0702030302020204" pitchFamily="66" charset="0"/>
              </a:rPr>
              <a:t> to </a:t>
            </a:r>
            <a:r>
              <a:rPr lang="pt-BR" sz="1200" dirty="0" err="1" smtClean="0">
                <a:latin typeface="Comic Sans MS" panose="030F0702030302020204" pitchFamily="66" charset="0"/>
              </a:rPr>
              <a:t>take</a:t>
            </a:r>
            <a:r>
              <a:rPr lang="pt-BR" sz="1200" dirty="0" smtClean="0">
                <a:latin typeface="Comic Sans MS" panose="030F0702030302020204" pitchFamily="66" charset="0"/>
              </a:rPr>
              <a:t> a radical “design</a:t>
            </a:r>
            <a:r>
              <a:rPr lang="pt-BR" sz="1200" baseline="0" dirty="0" smtClean="0">
                <a:latin typeface="Comic Sans MS" panose="030F0702030302020204" pitchFamily="66" charset="0"/>
              </a:rPr>
              <a:t> </a:t>
            </a:r>
            <a:r>
              <a:rPr lang="pt-BR" sz="1200" baseline="0" dirty="0" err="1" smtClean="0">
                <a:latin typeface="Comic Sans MS" panose="030F0702030302020204" pitchFamily="66" charset="0"/>
              </a:rPr>
              <a:t>turn</a:t>
            </a:r>
            <a:r>
              <a:rPr lang="pt-BR" sz="1200" baseline="0" dirty="0" smtClean="0">
                <a:latin typeface="Comic Sans MS" panose="030F0702030302020204" pitchFamily="66" charset="0"/>
              </a:rPr>
              <a:t>” </a:t>
            </a:r>
            <a:r>
              <a:rPr lang="pt-BR" sz="1200" baseline="0" dirty="0" err="1" smtClean="0">
                <a:latin typeface="Comic Sans MS" panose="030F0702030302020204" pitchFamily="66" charset="0"/>
              </a:rPr>
              <a:t>towards</a:t>
            </a:r>
            <a:r>
              <a:rPr lang="pt-BR" sz="1200" baseline="0" dirty="0" smtClean="0">
                <a:latin typeface="Comic Sans MS" panose="030F0702030302020204" pitchFamily="66" charset="0"/>
              </a:rPr>
              <a:t> more </a:t>
            </a:r>
            <a:r>
              <a:rPr lang="pt-BR" sz="1200" baseline="0" dirty="0" err="1" smtClean="0">
                <a:latin typeface="Comic Sans MS" panose="030F0702030302020204" pitchFamily="66" charset="0"/>
              </a:rPr>
              <a:t>cybersystemic</a:t>
            </a:r>
            <a:r>
              <a:rPr lang="pt-BR" sz="1200" baseline="0" dirty="0" smtClean="0">
                <a:latin typeface="Comic Sans MS" panose="030F0702030302020204" pitchFamily="66" charset="0"/>
              </a:rPr>
              <a:t> </a:t>
            </a:r>
            <a:r>
              <a:rPr lang="pt-BR" sz="1200" baseline="0" dirty="0" err="1" smtClean="0">
                <a:latin typeface="Comic Sans MS" panose="030F0702030302020204" pitchFamily="66" charset="0"/>
              </a:rPr>
              <a:t>governance</a:t>
            </a:r>
            <a:endParaRPr lang="pt-BR" sz="1200" dirty="0" smtClean="0">
              <a:latin typeface="Comic Sans MS" panose="030F0702030302020204" pitchFamily="66" charset="0"/>
            </a:endParaRPr>
          </a:p>
          <a:p>
            <a:endParaRPr lang="pt-BR" dirty="0"/>
          </a:p>
        </p:txBody>
      </p:sp>
      <p:sp>
        <p:nvSpPr>
          <p:cNvPr id="4" name="Espaço Reservado para Número de Slide 3"/>
          <p:cNvSpPr>
            <a:spLocks noGrp="1"/>
          </p:cNvSpPr>
          <p:nvPr>
            <p:ph type="sldNum" sz="quarter" idx="10"/>
          </p:nvPr>
        </p:nvSpPr>
        <p:spPr/>
        <p:txBody>
          <a:bodyPr/>
          <a:lstStyle/>
          <a:p>
            <a:fld id="{4EB38C56-8070-42C2-A829-26A815DB35A3}" type="slidenum">
              <a:rPr lang="pt-BR" smtClean="0">
                <a:solidFill>
                  <a:prstClr val="black"/>
                </a:solidFill>
              </a:rPr>
              <a:pPr/>
              <a:t>18</a:t>
            </a:fld>
            <a:endParaRPr lang="pt-BR">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4EB38C56-8070-42C2-A829-26A815DB35A3}" type="slidenum">
              <a:rPr lang="pt-BR" smtClean="0"/>
              <a:pPr/>
              <a:t>20</a:t>
            </a:fld>
            <a:endParaRPr lang="pt-BR"/>
          </a:p>
        </p:txBody>
      </p:sp>
    </p:spTree>
    <p:extLst>
      <p:ext uri="{BB962C8B-B14F-4D97-AF65-F5344CB8AC3E}">
        <p14:creationId xmlns:p14="http://schemas.microsoft.com/office/powerpoint/2010/main" val="593928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Instituições também são tecnologias sociais</a:t>
            </a:r>
            <a:endParaRPr lang="pt-BR" dirty="0"/>
          </a:p>
        </p:txBody>
      </p:sp>
      <p:sp>
        <p:nvSpPr>
          <p:cNvPr id="4" name="Espaço Reservado para Número de Slide 3"/>
          <p:cNvSpPr>
            <a:spLocks noGrp="1"/>
          </p:cNvSpPr>
          <p:nvPr>
            <p:ph type="sldNum" sz="quarter" idx="10"/>
          </p:nvPr>
        </p:nvSpPr>
        <p:spPr/>
        <p:txBody>
          <a:bodyPr/>
          <a:lstStyle/>
          <a:p>
            <a:fld id="{4EB38C56-8070-42C2-A829-26A815DB35A3}" type="slidenum">
              <a:rPr lang="pt-BR" smtClean="0">
                <a:solidFill>
                  <a:prstClr val="black"/>
                </a:solidFill>
              </a:rPr>
              <a:pPr/>
              <a:t>22</a:t>
            </a:fld>
            <a:endParaRPr lang="pt-BR">
              <a:solidFill>
                <a:prstClr val="black"/>
              </a:solidFill>
            </a:endParaRPr>
          </a:p>
        </p:txBody>
      </p:sp>
    </p:spTree>
    <p:extLst>
      <p:ext uri="{BB962C8B-B14F-4D97-AF65-F5344CB8AC3E}">
        <p14:creationId xmlns:p14="http://schemas.microsoft.com/office/powerpoint/2010/main" val="3135076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To</a:t>
            </a:r>
            <a:r>
              <a:rPr lang="pt-BR" baseline="0" dirty="0" smtClean="0"/>
              <a:t> </a:t>
            </a:r>
            <a:r>
              <a:rPr lang="pt-BR" baseline="0" dirty="0" err="1" smtClean="0"/>
              <a:t>chart</a:t>
            </a:r>
            <a:r>
              <a:rPr lang="pt-BR" baseline="0" dirty="0" smtClean="0"/>
              <a:t> a </a:t>
            </a:r>
            <a:r>
              <a:rPr lang="pt-BR" baseline="0" dirty="0" err="1" smtClean="0"/>
              <a:t>course</a:t>
            </a:r>
            <a:endParaRPr lang="pt-BR" dirty="0"/>
          </a:p>
        </p:txBody>
      </p:sp>
      <p:sp>
        <p:nvSpPr>
          <p:cNvPr id="4" name="Espaço Reservado para Número de Slide 3"/>
          <p:cNvSpPr>
            <a:spLocks noGrp="1"/>
          </p:cNvSpPr>
          <p:nvPr>
            <p:ph type="sldNum" sz="quarter" idx="10"/>
          </p:nvPr>
        </p:nvSpPr>
        <p:spPr/>
        <p:txBody>
          <a:bodyPr/>
          <a:lstStyle/>
          <a:p>
            <a:fld id="{4EB38C56-8070-42C2-A829-26A815DB35A3}" type="slidenum">
              <a:rPr lang="pt-BR" smtClean="0"/>
              <a:pPr/>
              <a:t>23</a:t>
            </a:fld>
            <a:endParaRPr lang="pt-BR"/>
          </a:p>
        </p:txBody>
      </p:sp>
    </p:spTree>
    <p:extLst>
      <p:ext uri="{BB962C8B-B14F-4D97-AF65-F5344CB8AC3E}">
        <p14:creationId xmlns:p14="http://schemas.microsoft.com/office/powerpoint/2010/main" val="162687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Sobre as </a:t>
            </a:r>
            <a:r>
              <a:rPr lang="pt-BR" dirty="0" err="1" smtClean="0"/>
              <a:t>consequencias</a:t>
            </a:r>
            <a:r>
              <a:rPr lang="pt-BR" dirty="0" smtClean="0"/>
              <a:t> catastróficas:</a:t>
            </a:r>
            <a:r>
              <a:rPr lang="pt-BR" baseline="0" dirty="0" smtClean="0"/>
              <a:t> as distopias</a:t>
            </a:r>
            <a:endParaRPr lang="pt-BR" dirty="0"/>
          </a:p>
        </p:txBody>
      </p:sp>
      <p:sp>
        <p:nvSpPr>
          <p:cNvPr id="4" name="Espaço Reservado para Número de Slide 3"/>
          <p:cNvSpPr>
            <a:spLocks noGrp="1"/>
          </p:cNvSpPr>
          <p:nvPr>
            <p:ph type="sldNum" sz="quarter" idx="10"/>
          </p:nvPr>
        </p:nvSpPr>
        <p:spPr/>
        <p:txBody>
          <a:bodyPr/>
          <a:lstStyle/>
          <a:p>
            <a:fld id="{4EB38C56-8070-42C2-A829-26A815DB35A3}" type="slidenum">
              <a:rPr lang="pt-BR" smtClean="0"/>
              <a:pPr/>
              <a:t>5</a:t>
            </a:fld>
            <a:endParaRPr 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Se</a:t>
            </a:r>
            <a:r>
              <a:rPr lang="pt-BR" baseline="0" dirty="0" smtClean="0"/>
              <a:t> são instituições que mediam a dinâmica relacional, que instituições precisamos para lidar com o </a:t>
            </a:r>
            <a:r>
              <a:rPr lang="pt-BR" baseline="0" dirty="0" err="1" smtClean="0"/>
              <a:t>Antropoceno</a:t>
            </a:r>
            <a:r>
              <a:rPr lang="pt-BR" baseline="0" dirty="0" smtClean="0"/>
              <a:t> (</a:t>
            </a:r>
            <a:r>
              <a:rPr lang="pt-BR" baseline="0" dirty="0" err="1" smtClean="0"/>
              <a:t>the</a:t>
            </a:r>
            <a:r>
              <a:rPr lang="pt-BR" baseline="0" dirty="0" smtClean="0"/>
              <a:t> </a:t>
            </a:r>
            <a:r>
              <a:rPr lang="pt-BR" baseline="0" dirty="0" err="1" smtClean="0"/>
              <a:t>issue</a:t>
            </a:r>
            <a:r>
              <a:rPr lang="pt-BR" baseline="0" dirty="0" smtClean="0"/>
              <a:t> </a:t>
            </a:r>
            <a:r>
              <a:rPr lang="pt-BR" baseline="0" dirty="0" err="1" smtClean="0"/>
              <a:t>of</a:t>
            </a:r>
            <a:r>
              <a:rPr lang="pt-BR" baseline="0" dirty="0" smtClean="0"/>
              <a:t> </a:t>
            </a:r>
            <a:r>
              <a:rPr lang="pt-BR" baseline="0" dirty="0" err="1" smtClean="0"/>
              <a:t>human-nature</a:t>
            </a:r>
            <a:r>
              <a:rPr lang="pt-BR" baseline="0" dirty="0" smtClean="0"/>
              <a:t> </a:t>
            </a:r>
            <a:r>
              <a:rPr lang="pt-BR" baseline="0" dirty="0" err="1" smtClean="0"/>
              <a:t>interactions</a:t>
            </a:r>
            <a:r>
              <a:rPr lang="pt-BR" baseline="0" dirty="0" smtClean="0"/>
              <a:t>)</a:t>
            </a:r>
            <a:endParaRPr lang="pt-BR" dirty="0"/>
          </a:p>
        </p:txBody>
      </p:sp>
      <p:sp>
        <p:nvSpPr>
          <p:cNvPr id="4" name="Espaço Reservado para Número de Slide 3"/>
          <p:cNvSpPr>
            <a:spLocks noGrp="1"/>
          </p:cNvSpPr>
          <p:nvPr>
            <p:ph type="sldNum" sz="quarter" idx="10"/>
          </p:nvPr>
        </p:nvSpPr>
        <p:spPr/>
        <p:txBody>
          <a:bodyPr/>
          <a:lstStyle/>
          <a:p>
            <a:fld id="{4EB38C56-8070-42C2-A829-26A815DB35A3}" type="slidenum">
              <a:rPr lang="pt-BR" smtClean="0"/>
              <a:pPr/>
              <a:t>7</a:t>
            </a:fld>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Wicked</a:t>
            </a:r>
            <a:r>
              <a:rPr lang="pt-BR" dirty="0" smtClean="0"/>
              <a:t> </a:t>
            </a:r>
            <a:r>
              <a:rPr lang="pt-BR" dirty="0" err="1" smtClean="0"/>
              <a:t>situations</a:t>
            </a:r>
            <a:r>
              <a:rPr lang="pt-BR" dirty="0" smtClean="0"/>
              <a:t> are </a:t>
            </a:r>
            <a:r>
              <a:rPr lang="pt-BR" dirty="0" err="1" smtClean="0"/>
              <a:t>problems</a:t>
            </a:r>
            <a:r>
              <a:rPr lang="pt-BR" dirty="0" smtClean="0"/>
              <a:t> </a:t>
            </a:r>
            <a:r>
              <a:rPr lang="pt-BR" dirty="0" err="1" smtClean="0"/>
              <a:t>of</a:t>
            </a:r>
            <a:r>
              <a:rPr lang="pt-BR" dirty="0" smtClean="0"/>
              <a:t> </a:t>
            </a:r>
            <a:r>
              <a:rPr lang="pt-BR" dirty="0" err="1" smtClean="0"/>
              <a:t>relationship</a:t>
            </a:r>
            <a:r>
              <a:rPr lang="pt-BR" dirty="0" smtClean="0"/>
              <a:t> – </a:t>
            </a:r>
            <a:r>
              <a:rPr lang="pt-BR" dirty="0" err="1" smtClean="0"/>
              <a:t>of</a:t>
            </a:r>
            <a:r>
              <a:rPr lang="pt-BR" dirty="0" smtClean="0"/>
              <a:t> </a:t>
            </a:r>
            <a:r>
              <a:rPr lang="pt-BR" dirty="0" err="1" smtClean="0"/>
              <a:t>human</a:t>
            </a:r>
            <a:r>
              <a:rPr lang="pt-BR" dirty="0" smtClean="0"/>
              <a:t> </a:t>
            </a:r>
            <a:r>
              <a:rPr lang="pt-BR" dirty="0" err="1" smtClean="0"/>
              <a:t>beings</a:t>
            </a:r>
            <a:r>
              <a:rPr lang="pt-BR" dirty="0" smtClean="0"/>
              <a:t> </a:t>
            </a:r>
            <a:r>
              <a:rPr lang="pt-BR" dirty="0" err="1" smtClean="0"/>
              <a:t>with</a:t>
            </a:r>
            <a:r>
              <a:rPr lang="pt-BR" baseline="0" dirty="0" smtClean="0"/>
              <a:t> </a:t>
            </a:r>
            <a:r>
              <a:rPr lang="pt-BR" baseline="0" dirty="0" err="1" smtClean="0"/>
              <a:t>the</a:t>
            </a:r>
            <a:r>
              <a:rPr lang="pt-BR" baseline="0" dirty="0" smtClean="0"/>
              <a:t> </a:t>
            </a:r>
            <a:r>
              <a:rPr lang="pt-BR" baseline="0" dirty="0" err="1" smtClean="0"/>
              <a:t>biosphere</a:t>
            </a:r>
            <a:r>
              <a:rPr lang="pt-BR" baseline="0" dirty="0" smtClean="0"/>
              <a:t> (no slide: SISTEMAS DE GOVERNANÇA ALTERNATIVOS?)</a:t>
            </a:r>
            <a:endParaRPr lang="pt-BR" dirty="0"/>
          </a:p>
        </p:txBody>
      </p:sp>
      <p:sp>
        <p:nvSpPr>
          <p:cNvPr id="4" name="Espaço Reservado para Número de Slide 3"/>
          <p:cNvSpPr>
            <a:spLocks noGrp="1"/>
          </p:cNvSpPr>
          <p:nvPr>
            <p:ph type="sldNum" sz="quarter" idx="10"/>
          </p:nvPr>
        </p:nvSpPr>
        <p:spPr/>
        <p:txBody>
          <a:bodyPr/>
          <a:lstStyle/>
          <a:p>
            <a:fld id="{4EB38C56-8070-42C2-A829-26A815DB35A3}" type="slidenum">
              <a:rPr lang="pt-BR" smtClean="0">
                <a:solidFill>
                  <a:prstClr val="black"/>
                </a:solidFill>
              </a:rPr>
              <a:pPr/>
              <a:t>8</a:t>
            </a:fld>
            <a:endParaRPr lang="pt-BR">
              <a:solidFill>
                <a:prstClr val="black"/>
              </a:solidFill>
            </a:endParaRPr>
          </a:p>
        </p:txBody>
      </p:sp>
    </p:spTree>
    <p:extLst>
      <p:ext uri="{BB962C8B-B14F-4D97-AF65-F5344CB8AC3E}">
        <p14:creationId xmlns:p14="http://schemas.microsoft.com/office/powerpoint/2010/main" val="1253477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O futuro como continuação LINEAR</a:t>
            </a:r>
            <a:r>
              <a:rPr lang="pt-BR" baseline="0" dirty="0" smtClean="0"/>
              <a:t> do passado... A trajetória e a dinâmica do futuro não mudarão...</a:t>
            </a:r>
            <a:endParaRPr lang="pt-BR" dirty="0"/>
          </a:p>
        </p:txBody>
      </p:sp>
      <p:sp>
        <p:nvSpPr>
          <p:cNvPr id="4" name="Espaço Reservado para Número de Slide 3"/>
          <p:cNvSpPr>
            <a:spLocks noGrp="1"/>
          </p:cNvSpPr>
          <p:nvPr>
            <p:ph type="sldNum" sz="quarter" idx="10"/>
          </p:nvPr>
        </p:nvSpPr>
        <p:spPr/>
        <p:txBody>
          <a:bodyPr/>
          <a:lstStyle/>
          <a:p>
            <a:fld id="{4EB38C56-8070-42C2-A829-26A815DB35A3}" type="slidenum">
              <a:rPr lang="pt-BR" smtClean="0"/>
              <a:pPr/>
              <a:t>9</a:t>
            </a:fld>
            <a:endParaRPr 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917575" y="744538"/>
            <a:ext cx="4962525" cy="3722687"/>
          </a:xfrm>
          <a:ln/>
        </p:spPr>
      </p:sp>
      <p:sp>
        <p:nvSpPr>
          <p:cNvPr id="71683" name="Notes Placeholder 2"/>
          <p:cNvSpPr>
            <a:spLocks noGrp="1"/>
          </p:cNvSpPr>
          <p:nvPr>
            <p:ph type="body" idx="1"/>
          </p:nvPr>
        </p:nvSpPr>
        <p:spPr>
          <a:noFill/>
        </p:spPr>
        <p:txBody>
          <a:bodyPr/>
          <a:lstStyle/>
          <a:p>
            <a:r>
              <a:rPr lang="en-GB" altLang="en-US" dirty="0" smtClean="0">
                <a:latin typeface="Arial" charset="0"/>
                <a:cs typeface="Arial" charset="0"/>
              </a:rPr>
              <a:t>Today I wish to start with some personal history then look at some of the history of Design and Systems through the lens of the framing choices made by the first generation of OU course developers in the early 1970s.</a:t>
            </a:r>
          </a:p>
          <a:p>
            <a:endParaRPr lang="en-GB" altLang="en-US" dirty="0" smtClean="0">
              <a:latin typeface="Arial" charset="0"/>
              <a:cs typeface="Arial" charset="0"/>
            </a:endParaRPr>
          </a:p>
          <a:p>
            <a:r>
              <a:rPr lang="en-GB" altLang="en-US" dirty="0" smtClean="0">
                <a:latin typeface="Arial" charset="0"/>
                <a:cs typeface="Arial" charset="0"/>
              </a:rPr>
              <a:t>I will claim that in these early courses how practice was understood was contested and probably remains so today.  But before we can address such an on-going controversy it is necessary to have frame from which to consider practice – i.e. what we do when we do we what we do. This is the third part of my talk during which I will make some specific claims about systems practice. Unfortunately I am not well positioned to make claims about contemporary design practice other than how I have come to understand what I call ‘taking the design turn’ within systems practice. I hope the designers here can contribute to discussion on contemporary framings and contestations within design praxis. </a:t>
            </a:r>
          </a:p>
          <a:p>
            <a:endParaRPr lang="en-GB" altLang="en-US" dirty="0" smtClean="0">
              <a:latin typeface="Arial" charset="0"/>
              <a:cs typeface="Arial" charset="0"/>
            </a:endParaRPr>
          </a:p>
          <a:p>
            <a:r>
              <a:rPr lang="en-GB" altLang="en-US" dirty="0" smtClean="0">
                <a:latin typeface="Arial" charset="0"/>
                <a:cs typeface="Arial" charset="0"/>
              </a:rPr>
              <a:t>If time permits I plan to report some research on the design of learning systems carried out by myself and Kevin Collins in 2008. </a:t>
            </a:r>
          </a:p>
          <a:p>
            <a:endParaRPr lang="en-GB" altLang="en-US" dirty="0" smtClean="0">
              <a:latin typeface="Arial" charset="0"/>
              <a:cs typeface="Arial" charset="0"/>
            </a:endParaRPr>
          </a:p>
          <a:p>
            <a:r>
              <a:rPr lang="en-GB" altLang="en-US" dirty="0" smtClean="0">
                <a:latin typeface="Arial" charset="0"/>
                <a:cs typeface="Arial" charset="0"/>
              </a:rPr>
              <a:t>I will finish by inviting </a:t>
            </a:r>
            <a:r>
              <a:rPr lang="en-GB" altLang="en-US" dirty="0" err="1" smtClean="0">
                <a:latin typeface="Arial" charset="0"/>
                <a:cs typeface="Arial" charset="0"/>
              </a:rPr>
              <a:t>consderation</a:t>
            </a:r>
            <a:r>
              <a:rPr lang="en-GB" altLang="en-US" dirty="0" smtClean="0">
                <a:latin typeface="Arial" charset="0"/>
                <a:cs typeface="Arial" charset="0"/>
              </a:rPr>
              <a:t> of the implications of what I have said and posing some possible future directions for dialogue and collaboration.</a:t>
            </a:r>
          </a:p>
        </p:txBody>
      </p:sp>
      <p:sp>
        <p:nvSpPr>
          <p:cNvPr id="71684" name="Slide Number Placeholder 3"/>
          <p:cNvSpPr>
            <a:spLocks noGrp="1"/>
          </p:cNvSpPr>
          <p:nvPr>
            <p:ph type="sldNum" sz="quarter" idx="5"/>
          </p:nvPr>
        </p:nvSpPr>
        <p:spPr>
          <a:noFill/>
        </p:spPr>
        <p:txBody>
          <a:bodyPr/>
          <a:lstStyle>
            <a:lvl1pPr eaLnBrk="0" hangingPunct="0">
              <a:defRPr>
                <a:solidFill>
                  <a:schemeClr val="tx1"/>
                </a:solidFill>
                <a:latin typeface="Agency FB" pitchFamily="34" charset="0"/>
                <a:cs typeface="Arial" charset="0"/>
              </a:defRPr>
            </a:lvl1pPr>
            <a:lvl2pPr marL="742950" indent="-285750" eaLnBrk="0" hangingPunct="0">
              <a:defRPr>
                <a:solidFill>
                  <a:schemeClr val="tx1"/>
                </a:solidFill>
                <a:latin typeface="Agency FB" pitchFamily="34" charset="0"/>
                <a:cs typeface="Arial" charset="0"/>
              </a:defRPr>
            </a:lvl2pPr>
            <a:lvl3pPr marL="1143000" indent="-228600" eaLnBrk="0" hangingPunct="0">
              <a:defRPr>
                <a:solidFill>
                  <a:schemeClr val="tx1"/>
                </a:solidFill>
                <a:latin typeface="Agency FB" pitchFamily="34" charset="0"/>
                <a:cs typeface="Arial" charset="0"/>
              </a:defRPr>
            </a:lvl3pPr>
            <a:lvl4pPr marL="1600200" indent="-228600" eaLnBrk="0" hangingPunct="0">
              <a:defRPr>
                <a:solidFill>
                  <a:schemeClr val="tx1"/>
                </a:solidFill>
                <a:latin typeface="Agency FB" pitchFamily="34" charset="0"/>
                <a:cs typeface="Arial" charset="0"/>
              </a:defRPr>
            </a:lvl4pPr>
            <a:lvl5pPr marL="2057400" indent="-228600" eaLnBrk="0" hangingPunct="0">
              <a:defRPr>
                <a:solidFill>
                  <a:schemeClr val="tx1"/>
                </a:solidFill>
                <a:latin typeface="Agency FB" pitchFamily="34" charset="0"/>
                <a:cs typeface="Arial" charset="0"/>
              </a:defRPr>
            </a:lvl5pPr>
            <a:lvl6pPr marL="2514600" indent="-228600" algn="ctr" eaLnBrk="0" fontAlgn="base" hangingPunct="0">
              <a:spcBef>
                <a:spcPct val="0"/>
              </a:spcBef>
              <a:spcAft>
                <a:spcPct val="0"/>
              </a:spcAft>
              <a:defRPr>
                <a:solidFill>
                  <a:schemeClr val="tx1"/>
                </a:solidFill>
                <a:latin typeface="Agency FB" pitchFamily="34" charset="0"/>
                <a:cs typeface="Arial" charset="0"/>
              </a:defRPr>
            </a:lvl6pPr>
            <a:lvl7pPr marL="2971800" indent="-228600" algn="ctr" eaLnBrk="0" fontAlgn="base" hangingPunct="0">
              <a:spcBef>
                <a:spcPct val="0"/>
              </a:spcBef>
              <a:spcAft>
                <a:spcPct val="0"/>
              </a:spcAft>
              <a:defRPr>
                <a:solidFill>
                  <a:schemeClr val="tx1"/>
                </a:solidFill>
                <a:latin typeface="Agency FB" pitchFamily="34" charset="0"/>
                <a:cs typeface="Arial" charset="0"/>
              </a:defRPr>
            </a:lvl7pPr>
            <a:lvl8pPr marL="3429000" indent="-228600" algn="ctr" eaLnBrk="0" fontAlgn="base" hangingPunct="0">
              <a:spcBef>
                <a:spcPct val="0"/>
              </a:spcBef>
              <a:spcAft>
                <a:spcPct val="0"/>
              </a:spcAft>
              <a:defRPr>
                <a:solidFill>
                  <a:schemeClr val="tx1"/>
                </a:solidFill>
                <a:latin typeface="Agency FB" pitchFamily="34" charset="0"/>
                <a:cs typeface="Arial" charset="0"/>
              </a:defRPr>
            </a:lvl8pPr>
            <a:lvl9pPr marL="3886200" indent="-228600" algn="ctr" eaLnBrk="0" fontAlgn="base" hangingPunct="0">
              <a:spcBef>
                <a:spcPct val="0"/>
              </a:spcBef>
              <a:spcAft>
                <a:spcPct val="0"/>
              </a:spcAft>
              <a:defRPr>
                <a:solidFill>
                  <a:schemeClr val="tx1"/>
                </a:solidFill>
                <a:latin typeface="Agency FB" pitchFamily="34" charset="0"/>
                <a:cs typeface="Arial" charset="0"/>
              </a:defRPr>
            </a:lvl9pPr>
          </a:lstStyle>
          <a:p>
            <a:pPr eaLnBrk="1" hangingPunct="1"/>
            <a:fld id="{BC557B64-170F-4A83-A795-76C0EAF939F1}" type="slidenum">
              <a:rPr lang="en-GB" altLang="en-US" smtClean="0">
                <a:solidFill>
                  <a:srgbClr val="000000"/>
                </a:solidFill>
                <a:latin typeface="Arial" charset="0"/>
              </a:rPr>
              <a:pPr eaLnBrk="1" hangingPunct="1"/>
              <a:t>10</a:t>
            </a:fld>
            <a:endParaRPr lang="en-GB" altLang="en-US" smtClean="0">
              <a:solidFill>
                <a:srgbClr val="000000"/>
              </a:solidFill>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SES como instituição? Como inovação institucional? </a:t>
            </a:r>
            <a:r>
              <a:rPr lang="pt-BR" dirty="0" err="1" smtClean="0"/>
              <a:t>This</a:t>
            </a:r>
            <a:r>
              <a:rPr lang="pt-BR" dirty="0" smtClean="0"/>
              <a:t> </a:t>
            </a:r>
            <a:r>
              <a:rPr lang="pt-BR" dirty="0" err="1" smtClean="0"/>
              <a:t>manifold</a:t>
            </a:r>
            <a:r>
              <a:rPr lang="pt-BR" dirty="0" smtClean="0"/>
              <a:t> </a:t>
            </a:r>
            <a:r>
              <a:rPr lang="pt-BR" dirty="0" err="1" smtClean="0"/>
              <a:t>of</a:t>
            </a:r>
            <a:r>
              <a:rPr lang="pt-BR" dirty="0" smtClean="0"/>
              <a:t> </a:t>
            </a:r>
            <a:r>
              <a:rPr lang="pt-BR" dirty="0" err="1" smtClean="0"/>
              <a:t>systemic</a:t>
            </a:r>
            <a:r>
              <a:rPr lang="pt-BR" dirty="0" smtClean="0"/>
              <a:t> </a:t>
            </a:r>
            <a:r>
              <a:rPr lang="pt-BR" dirty="0" err="1" smtClean="0"/>
              <a:t>interdependencies</a:t>
            </a:r>
            <a:r>
              <a:rPr lang="pt-BR" dirty="0" smtClean="0"/>
              <a:t> </a:t>
            </a:r>
            <a:r>
              <a:rPr lang="pt-BR" dirty="0" err="1" smtClean="0"/>
              <a:t>among</a:t>
            </a:r>
            <a:r>
              <a:rPr lang="pt-BR" dirty="0" smtClean="0"/>
              <a:t> natural </a:t>
            </a:r>
            <a:r>
              <a:rPr lang="pt-BR" dirty="0" err="1" smtClean="0"/>
              <a:t>and</a:t>
            </a:r>
            <a:r>
              <a:rPr lang="pt-BR" dirty="0" smtClean="0"/>
              <a:t> social processes, </a:t>
            </a:r>
            <a:r>
              <a:rPr lang="pt-BR" dirty="0" err="1" smtClean="0"/>
              <a:t>ocurring</a:t>
            </a:r>
            <a:r>
              <a:rPr lang="pt-BR" dirty="0" smtClean="0"/>
              <a:t> </a:t>
            </a:r>
            <a:r>
              <a:rPr lang="pt-BR" dirty="0" err="1" smtClean="0"/>
              <a:t>at</a:t>
            </a:r>
            <a:r>
              <a:rPr lang="pt-BR" dirty="0" smtClean="0"/>
              <a:t> </a:t>
            </a:r>
            <a:r>
              <a:rPr lang="pt-BR" dirty="0" err="1" smtClean="0"/>
              <a:t>different</a:t>
            </a:r>
            <a:r>
              <a:rPr lang="pt-BR" dirty="0" smtClean="0"/>
              <a:t> temporal </a:t>
            </a:r>
            <a:r>
              <a:rPr lang="pt-BR" dirty="0" err="1" smtClean="0"/>
              <a:t>and</a:t>
            </a:r>
            <a:r>
              <a:rPr lang="pt-BR" dirty="0" smtClean="0"/>
              <a:t> </a:t>
            </a:r>
            <a:r>
              <a:rPr lang="pt-BR" dirty="0" err="1" smtClean="0"/>
              <a:t>spatial</a:t>
            </a:r>
            <a:r>
              <a:rPr lang="pt-BR" dirty="0" smtClean="0"/>
              <a:t> </a:t>
            </a:r>
            <a:r>
              <a:rPr lang="pt-BR" dirty="0" err="1" smtClean="0"/>
              <a:t>scales</a:t>
            </a:r>
            <a:r>
              <a:rPr lang="pt-BR" dirty="0" smtClean="0"/>
              <a:t>,</a:t>
            </a:r>
            <a:r>
              <a:rPr lang="pt-BR" baseline="0" dirty="0" smtClean="0"/>
              <a:t> </a:t>
            </a:r>
            <a:r>
              <a:rPr lang="pt-BR" baseline="0" dirty="0" err="1" smtClean="0"/>
              <a:t>demands</a:t>
            </a:r>
            <a:r>
              <a:rPr lang="pt-BR" baseline="0" dirty="0" smtClean="0"/>
              <a:t> </a:t>
            </a:r>
            <a:r>
              <a:rPr lang="pt-BR" baseline="0" dirty="0" err="1" smtClean="0"/>
              <a:t>an</a:t>
            </a:r>
            <a:r>
              <a:rPr lang="pt-BR" baseline="0" dirty="0" smtClean="0"/>
              <a:t> </a:t>
            </a:r>
            <a:r>
              <a:rPr lang="pt-BR" baseline="0" dirty="0" err="1" smtClean="0"/>
              <a:t>appropriate</a:t>
            </a:r>
            <a:r>
              <a:rPr lang="pt-BR" baseline="0" dirty="0" smtClean="0"/>
              <a:t> conceptual frame; O QUE SÃO SISTEMAS SOCIAL-ECOLÓGICOS?</a:t>
            </a:r>
            <a:endParaRPr lang="pt-BR" dirty="0"/>
          </a:p>
        </p:txBody>
      </p:sp>
      <p:sp>
        <p:nvSpPr>
          <p:cNvPr id="4" name="Espaço Reservado para Número de Slide 3"/>
          <p:cNvSpPr>
            <a:spLocks noGrp="1"/>
          </p:cNvSpPr>
          <p:nvPr>
            <p:ph type="sldNum" sz="quarter" idx="10"/>
          </p:nvPr>
        </p:nvSpPr>
        <p:spPr/>
        <p:txBody>
          <a:bodyPr/>
          <a:lstStyle/>
          <a:p>
            <a:fld id="{4EB38C56-8070-42C2-A829-26A815DB35A3}" type="slidenum">
              <a:rPr lang="pt-BR" smtClean="0"/>
              <a:pPr/>
              <a:t>11</a:t>
            </a:fld>
            <a:endParaRPr lang="pt-BR"/>
          </a:p>
        </p:txBody>
      </p:sp>
    </p:spTree>
    <p:extLst>
      <p:ext uri="{BB962C8B-B14F-4D97-AF65-F5344CB8AC3E}">
        <p14:creationId xmlns:p14="http://schemas.microsoft.com/office/powerpoint/2010/main" val="778780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ChangeArrowheads="1" noTextEdit="1"/>
          </p:cNvSpPr>
          <p:nvPr>
            <p:ph type="sldImg"/>
          </p:nvPr>
        </p:nvSpPr>
        <p:spPr>
          <a:xfrm>
            <a:off x="1087438" y="869950"/>
            <a:ext cx="4622800" cy="3467100"/>
          </a:xfrm>
          <a:ln/>
        </p:spPr>
      </p:sp>
      <p:sp>
        <p:nvSpPr>
          <p:cNvPr id="261123" name="Rectangle 3"/>
          <p:cNvSpPr>
            <a:spLocks noGrp="1" noChangeArrowheads="1"/>
          </p:cNvSpPr>
          <p:nvPr>
            <p:ph type="body" idx="1"/>
          </p:nvPr>
        </p:nvSpPr>
        <p:spPr/>
        <p:txBody>
          <a:bodyPr/>
          <a:lstStyle/>
          <a:p>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GOVERNANÇA: a totalidade dos mecanismos e instrumentos através dos quais  um grupo social dirige-se a si mesmo em relação a processos  de feedback quando traçam um futuro incerto (adaptado de </a:t>
            </a:r>
            <a:r>
              <a:rPr lang="pt-BR" dirty="0" err="1" smtClean="0"/>
              <a:t>Ison</a:t>
            </a:r>
            <a:r>
              <a:rPr lang="pt-BR" dirty="0" smtClean="0"/>
              <a:t>, 2017).</a:t>
            </a:r>
          </a:p>
          <a:p>
            <a:r>
              <a:rPr lang="pt-BR" baseline="0" dirty="0" err="1" smtClean="0"/>
              <a:t>Mechanistic</a:t>
            </a:r>
            <a:r>
              <a:rPr lang="pt-BR" baseline="0" dirty="0" smtClean="0"/>
              <a:t>, linear </a:t>
            </a:r>
            <a:r>
              <a:rPr lang="pt-BR" baseline="0" dirty="0" err="1" smtClean="0"/>
              <a:t>thinking</a:t>
            </a:r>
            <a:r>
              <a:rPr lang="pt-BR" baseline="0" dirty="0" smtClean="0"/>
              <a:t> is </a:t>
            </a:r>
            <a:r>
              <a:rPr lang="pt-BR" baseline="0" dirty="0" err="1" smtClean="0"/>
              <a:t>inadequate</a:t>
            </a:r>
            <a:r>
              <a:rPr lang="pt-BR" baseline="0" dirty="0" smtClean="0"/>
              <a:t> for </a:t>
            </a:r>
            <a:r>
              <a:rPr lang="pt-BR" baseline="0" dirty="0" err="1" smtClean="0"/>
              <a:t>the</a:t>
            </a:r>
            <a:r>
              <a:rPr lang="pt-BR" baseline="0" dirty="0" smtClean="0"/>
              <a:t> </a:t>
            </a:r>
            <a:r>
              <a:rPr lang="pt-BR" baseline="0" dirty="0" err="1" smtClean="0"/>
              <a:t>complex</a:t>
            </a:r>
            <a:r>
              <a:rPr lang="pt-BR" baseline="0" dirty="0" smtClean="0"/>
              <a:t> </a:t>
            </a:r>
            <a:r>
              <a:rPr lang="pt-BR" baseline="0" dirty="0" err="1" smtClean="0"/>
              <a:t>contemporary</a:t>
            </a:r>
            <a:r>
              <a:rPr lang="pt-BR" baseline="0" dirty="0" smtClean="0"/>
              <a:t> </a:t>
            </a:r>
            <a:r>
              <a:rPr lang="pt-BR" baseline="0" dirty="0" err="1" smtClean="0"/>
              <a:t>challenges</a:t>
            </a:r>
            <a:r>
              <a:rPr lang="pt-BR" baseline="0" dirty="0" smtClean="0"/>
              <a:t> </a:t>
            </a:r>
            <a:r>
              <a:rPr lang="pt-BR" baseline="0" dirty="0" err="1" smtClean="0"/>
              <a:t>associated</a:t>
            </a:r>
            <a:r>
              <a:rPr lang="pt-BR" baseline="0" dirty="0" smtClean="0"/>
              <a:t> </a:t>
            </a:r>
            <a:r>
              <a:rPr lang="pt-BR" baseline="0" dirty="0" err="1" smtClean="0"/>
              <a:t>with</a:t>
            </a:r>
            <a:r>
              <a:rPr lang="pt-BR" baseline="0" dirty="0" smtClean="0"/>
              <a:t> </a:t>
            </a:r>
            <a:r>
              <a:rPr lang="pt-BR" baseline="0" dirty="0" err="1" smtClean="0"/>
              <a:t>nature-human</a:t>
            </a:r>
            <a:r>
              <a:rPr lang="pt-BR" baseline="0" dirty="0" smtClean="0"/>
              <a:t> </a:t>
            </a:r>
            <a:r>
              <a:rPr lang="pt-BR" baseline="0" dirty="0" err="1" smtClean="0"/>
              <a:t>interactions</a:t>
            </a:r>
            <a:endParaRPr lang="pt-BR" dirty="0"/>
          </a:p>
        </p:txBody>
      </p:sp>
      <p:sp>
        <p:nvSpPr>
          <p:cNvPr id="4" name="Espaço Reservado para Número de Slide 3"/>
          <p:cNvSpPr>
            <a:spLocks noGrp="1"/>
          </p:cNvSpPr>
          <p:nvPr>
            <p:ph type="sldNum" sz="quarter" idx="10"/>
          </p:nvPr>
        </p:nvSpPr>
        <p:spPr/>
        <p:txBody>
          <a:bodyPr/>
          <a:lstStyle/>
          <a:p>
            <a:fld id="{4EB38C56-8070-42C2-A829-26A815DB35A3}" type="slidenum">
              <a:rPr lang="pt-BR" smtClean="0"/>
              <a:pPr/>
              <a:t>16</a:t>
            </a:fld>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pPr/>
              <a:t>25/10/18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pPr/>
              <a:t>‹n.º›</a:t>
            </a:fld>
            <a:endParaRPr lang="pt-BR"/>
          </a:p>
        </p:txBody>
      </p:sp>
    </p:spTree>
    <p:extLst>
      <p:ext uri="{BB962C8B-B14F-4D97-AF65-F5344CB8AC3E}">
        <p14:creationId xmlns:p14="http://schemas.microsoft.com/office/powerpoint/2010/main" val="2731062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pPr/>
              <a:t>25/10/18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pPr/>
              <a:t>‹n.º›</a:t>
            </a:fld>
            <a:endParaRPr lang="pt-BR"/>
          </a:p>
        </p:txBody>
      </p:sp>
    </p:spTree>
    <p:extLst>
      <p:ext uri="{BB962C8B-B14F-4D97-AF65-F5344CB8AC3E}">
        <p14:creationId xmlns:p14="http://schemas.microsoft.com/office/powerpoint/2010/main" val="237776506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80493527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73106288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4137531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4386838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4554224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8" name="Espaço Reservado para Rodapé 7"/>
          <p:cNvSpPr>
            <a:spLocks noGrp="1"/>
          </p:cNvSpPr>
          <p:nvPr>
            <p:ph type="ftr" sz="quarter" idx="11"/>
          </p:nvPr>
        </p:nvSpPr>
        <p:spPr/>
        <p:txBody>
          <a:bodyPr/>
          <a:lstStyle/>
          <a:p>
            <a:endParaRPr lang="pt-BR">
              <a:solidFill>
                <a:prstClr val="black">
                  <a:tint val="75000"/>
                </a:prstClr>
              </a:solidFill>
            </a:endParaRPr>
          </a:p>
        </p:txBody>
      </p:sp>
      <p:sp>
        <p:nvSpPr>
          <p:cNvPr id="9" name="Espaço Reservado para Número de Slide 8"/>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36660510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4" name="Espaço Reservado para Rodapé 3"/>
          <p:cNvSpPr>
            <a:spLocks noGrp="1"/>
          </p:cNvSpPr>
          <p:nvPr>
            <p:ph type="ftr" sz="quarter" idx="11"/>
          </p:nvPr>
        </p:nvSpPr>
        <p:spPr/>
        <p:txBody>
          <a:bodyPr/>
          <a:lstStyle/>
          <a:p>
            <a:endParaRPr lang="pt-BR">
              <a:solidFill>
                <a:prstClr val="black">
                  <a:tint val="75000"/>
                </a:prstClr>
              </a:solidFill>
            </a:endParaRPr>
          </a:p>
        </p:txBody>
      </p:sp>
      <p:sp>
        <p:nvSpPr>
          <p:cNvPr id="5" name="Espaço Reservado para Número de Slide 4"/>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2174671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3" name="Espaço Reservado para Rodapé 2"/>
          <p:cNvSpPr>
            <a:spLocks noGrp="1"/>
          </p:cNvSpPr>
          <p:nvPr>
            <p:ph type="ftr" sz="quarter" idx="11"/>
          </p:nvPr>
        </p:nvSpPr>
        <p:spPr/>
        <p:txBody>
          <a:bodyPr/>
          <a:lstStyle/>
          <a:p>
            <a:endParaRPr lang="pt-BR">
              <a:solidFill>
                <a:prstClr val="black">
                  <a:tint val="75000"/>
                </a:prstClr>
              </a:solidFill>
            </a:endParaRPr>
          </a:p>
        </p:txBody>
      </p:sp>
      <p:sp>
        <p:nvSpPr>
          <p:cNvPr id="4" name="Espaço Reservado para Número de Slide 3"/>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78591753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90126744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012873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pPr/>
              <a:t>25/10/18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pPr/>
              <a:t>‹n.º›</a:t>
            </a:fld>
            <a:endParaRPr lang="pt-BR"/>
          </a:p>
        </p:txBody>
      </p:sp>
    </p:spTree>
    <p:extLst>
      <p:ext uri="{BB962C8B-B14F-4D97-AF65-F5344CB8AC3E}">
        <p14:creationId xmlns:p14="http://schemas.microsoft.com/office/powerpoint/2010/main" val="18049352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37776506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80493527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73106288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4137531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438683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4554224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8" name="Espaço Reservado para Rodapé 7"/>
          <p:cNvSpPr>
            <a:spLocks noGrp="1"/>
          </p:cNvSpPr>
          <p:nvPr>
            <p:ph type="ftr" sz="quarter" idx="11"/>
          </p:nvPr>
        </p:nvSpPr>
        <p:spPr/>
        <p:txBody>
          <a:bodyPr/>
          <a:lstStyle/>
          <a:p>
            <a:endParaRPr lang="pt-BR">
              <a:solidFill>
                <a:prstClr val="black">
                  <a:tint val="75000"/>
                </a:prstClr>
              </a:solidFill>
            </a:endParaRPr>
          </a:p>
        </p:txBody>
      </p:sp>
      <p:sp>
        <p:nvSpPr>
          <p:cNvPr id="9" name="Espaço Reservado para Número de Slide 8"/>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3666051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4" name="Espaço Reservado para Rodapé 3"/>
          <p:cNvSpPr>
            <a:spLocks noGrp="1"/>
          </p:cNvSpPr>
          <p:nvPr>
            <p:ph type="ftr" sz="quarter" idx="11"/>
          </p:nvPr>
        </p:nvSpPr>
        <p:spPr/>
        <p:txBody>
          <a:bodyPr/>
          <a:lstStyle/>
          <a:p>
            <a:endParaRPr lang="pt-BR">
              <a:solidFill>
                <a:prstClr val="black">
                  <a:tint val="75000"/>
                </a:prstClr>
              </a:solidFill>
            </a:endParaRPr>
          </a:p>
        </p:txBody>
      </p:sp>
      <p:sp>
        <p:nvSpPr>
          <p:cNvPr id="5" name="Espaço Reservado para Número de Slide 4"/>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217467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3" name="Espaço Reservado para Rodapé 2"/>
          <p:cNvSpPr>
            <a:spLocks noGrp="1"/>
          </p:cNvSpPr>
          <p:nvPr>
            <p:ph type="ftr" sz="quarter" idx="11"/>
          </p:nvPr>
        </p:nvSpPr>
        <p:spPr/>
        <p:txBody>
          <a:bodyPr/>
          <a:lstStyle/>
          <a:p>
            <a:endParaRPr lang="pt-BR">
              <a:solidFill>
                <a:prstClr val="black">
                  <a:tint val="75000"/>
                </a:prstClr>
              </a:solidFill>
            </a:endParaRPr>
          </a:p>
        </p:txBody>
      </p:sp>
      <p:sp>
        <p:nvSpPr>
          <p:cNvPr id="4" name="Espaço Reservado para Número de Slide 3"/>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7859175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901267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7D429C25-9184-4F87-864E-B6C14C6572B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0EB10739-EDB8-4AF4-A670-BF04ECD78814}"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45354344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01287316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37776506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804935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7D429C25-9184-4F87-864E-B6C14C6572B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0EB10739-EDB8-4AF4-A670-BF04ECD78814}"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919472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7D429C25-9184-4F87-864E-B6C14C6572B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0EB10739-EDB8-4AF4-A670-BF04ECD78814}"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914750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7D429C25-9184-4F87-864E-B6C14C6572B2}"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0EB10739-EDB8-4AF4-A670-BF04ECD78814}"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445293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7D429C25-9184-4F87-864E-B6C14C6572B2}" type="datetimeFigureOut">
              <a:rPr lang="pt-BR" smtClean="0">
                <a:solidFill>
                  <a:prstClr val="black">
                    <a:tint val="75000"/>
                  </a:prstClr>
                </a:solidFill>
              </a:rPr>
              <a:pPr/>
              <a:t>25/10/18</a:t>
            </a:fld>
            <a:endParaRPr lang="pt-BR">
              <a:solidFill>
                <a:prstClr val="black">
                  <a:tint val="75000"/>
                </a:prstClr>
              </a:solidFill>
            </a:endParaRPr>
          </a:p>
        </p:txBody>
      </p:sp>
      <p:sp>
        <p:nvSpPr>
          <p:cNvPr id="8" name="Espaço Reservado para Rodapé 7"/>
          <p:cNvSpPr>
            <a:spLocks noGrp="1"/>
          </p:cNvSpPr>
          <p:nvPr>
            <p:ph type="ftr" sz="quarter" idx="11"/>
          </p:nvPr>
        </p:nvSpPr>
        <p:spPr/>
        <p:txBody>
          <a:bodyPr/>
          <a:lstStyle/>
          <a:p>
            <a:endParaRPr lang="pt-BR">
              <a:solidFill>
                <a:prstClr val="black">
                  <a:tint val="75000"/>
                </a:prstClr>
              </a:solidFill>
            </a:endParaRPr>
          </a:p>
        </p:txBody>
      </p:sp>
      <p:sp>
        <p:nvSpPr>
          <p:cNvPr id="9" name="Espaço Reservado para Número de Slide 8"/>
          <p:cNvSpPr>
            <a:spLocks noGrp="1"/>
          </p:cNvSpPr>
          <p:nvPr>
            <p:ph type="sldNum" sz="quarter" idx="12"/>
          </p:nvPr>
        </p:nvSpPr>
        <p:spPr/>
        <p:txBody>
          <a:bodyPr/>
          <a:lstStyle/>
          <a:p>
            <a:fld id="{0EB10739-EDB8-4AF4-A670-BF04ECD78814}"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038805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7D429C25-9184-4F87-864E-B6C14C6572B2}" type="datetimeFigureOut">
              <a:rPr lang="pt-BR" smtClean="0">
                <a:solidFill>
                  <a:prstClr val="black">
                    <a:tint val="75000"/>
                  </a:prstClr>
                </a:solidFill>
              </a:rPr>
              <a:pPr/>
              <a:t>25/10/18</a:t>
            </a:fld>
            <a:endParaRPr lang="pt-BR">
              <a:solidFill>
                <a:prstClr val="black">
                  <a:tint val="75000"/>
                </a:prstClr>
              </a:solidFill>
            </a:endParaRPr>
          </a:p>
        </p:txBody>
      </p:sp>
      <p:sp>
        <p:nvSpPr>
          <p:cNvPr id="4" name="Espaço Reservado para Rodapé 3"/>
          <p:cNvSpPr>
            <a:spLocks noGrp="1"/>
          </p:cNvSpPr>
          <p:nvPr>
            <p:ph type="ftr" sz="quarter" idx="11"/>
          </p:nvPr>
        </p:nvSpPr>
        <p:spPr/>
        <p:txBody>
          <a:bodyPr/>
          <a:lstStyle/>
          <a:p>
            <a:endParaRPr lang="pt-BR">
              <a:solidFill>
                <a:prstClr val="black">
                  <a:tint val="75000"/>
                </a:prstClr>
              </a:solidFill>
            </a:endParaRPr>
          </a:p>
        </p:txBody>
      </p:sp>
      <p:sp>
        <p:nvSpPr>
          <p:cNvPr id="5" name="Espaço Reservado para Número de Slide 4"/>
          <p:cNvSpPr>
            <a:spLocks noGrp="1"/>
          </p:cNvSpPr>
          <p:nvPr>
            <p:ph type="sldNum" sz="quarter" idx="12"/>
          </p:nvPr>
        </p:nvSpPr>
        <p:spPr/>
        <p:txBody>
          <a:bodyPr/>
          <a:lstStyle/>
          <a:p>
            <a:fld id="{0EB10739-EDB8-4AF4-A670-BF04ECD78814}"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614561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7D429C25-9184-4F87-864E-B6C14C6572B2}" type="datetimeFigureOut">
              <a:rPr lang="pt-BR" smtClean="0">
                <a:solidFill>
                  <a:prstClr val="black">
                    <a:tint val="75000"/>
                  </a:prstClr>
                </a:solidFill>
              </a:rPr>
              <a:pPr/>
              <a:t>25/10/18</a:t>
            </a:fld>
            <a:endParaRPr lang="pt-BR">
              <a:solidFill>
                <a:prstClr val="black">
                  <a:tint val="75000"/>
                </a:prstClr>
              </a:solidFill>
            </a:endParaRPr>
          </a:p>
        </p:txBody>
      </p:sp>
      <p:sp>
        <p:nvSpPr>
          <p:cNvPr id="3" name="Espaço Reservado para Rodapé 2"/>
          <p:cNvSpPr>
            <a:spLocks noGrp="1"/>
          </p:cNvSpPr>
          <p:nvPr>
            <p:ph type="ftr" sz="quarter" idx="11"/>
          </p:nvPr>
        </p:nvSpPr>
        <p:spPr/>
        <p:txBody>
          <a:bodyPr/>
          <a:lstStyle/>
          <a:p>
            <a:endParaRPr lang="pt-BR">
              <a:solidFill>
                <a:prstClr val="black">
                  <a:tint val="75000"/>
                </a:prstClr>
              </a:solidFill>
            </a:endParaRPr>
          </a:p>
        </p:txBody>
      </p:sp>
      <p:sp>
        <p:nvSpPr>
          <p:cNvPr id="4" name="Espaço Reservado para Número de Slide 3"/>
          <p:cNvSpPr>
            <a:spLocks noGrp="1"/>
          </p:cNvSpPr>
          <p:nvPr>
            <p:ph type="sldNum" sz="quarter" idx="12"/>
          </p:nvPr>
        </p:nvSpPr>
        <p:spPr/>
        <p:txBody>
          <a:bodyPr/>
          <a:lstStyle/>
          <a:p>
            <a:fld id="{0EB10739-EDB8-4AF4-A670-BF04ECD78814}"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5668382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7D429C25-9184-4F87-864E-B6C14C6572B2}"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0EB10739-EDB8-4AF4-A670-BF04ECD78814}"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6728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pPr/>
              <a:t>25/10/18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pPr/>
              <a:t>‹n.º›</a:t>
            </a:fld>
            <a:endParaRPr lang="pt-BR"/>
          </a:p>
        </p:txBody>
      </p:sp>
    </p:spTree>
    <p:extLst>
      <p:ext uri="{BB962C8B-B14F-4D97-AF65-F5344CB8AC3E}">
        <p14:creationId xmlns:p14="http://schemas.microsoft.com/office/powerpoint/2010/main" val="3413753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7D429C25-9184-4F87-864E-B6C14C6572B2}"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0EB10739-EDB8-4AF4-A670-BF04ECD78814}"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232829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7D429C25-9184-4F87-864E-B6C14C6572B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0EB10739-EDB8-4AF4-A670-BF04ECD78814}"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576209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7D429C25-9184-4F87-864E-B6C14C6572B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0EB10739-EDB8-4AF4-A670-BF04ECD78814}"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1954575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75ACEEB2-2E27-4AA1-95B7-F7ED6D32BF2C}"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AF43A3D-E6B8-4A25-9578-9CC10AD3C313}"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8161035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75ACEEB2-2E27-4AA1-95B7-F7ED6D32BF2C}"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AF43A3D-E6B8-4A25-9578-9CC10AD3C313}"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40548934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75ACEEB2-2E27-4AA1-95B7-F7ED6D32BF2C}"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AF43A3D-E6B8-4A25-9578-9CC10AD3C313}"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5216301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75ACEEB2-2E27-4AA1-95B7-F7ED6D32BF2C}"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AF43A3D-E6B8-4A25-9578-9CC10AD3C313}"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2962051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75ACEEB2-2E27-4AA1-95B7-F7ED6D32BF2C}" type="datetimeFigureOut">
              <a:rPr lang="pt-BR" smtClean="0">
                <a:solidFill>
                  <a:prstClr val="black">
                    <a:tint val="75000"/>
                  </a:prstClr>
                </a:solidFill>
              </a:rPr>
              <a:pPr/>
              <a:t>25/10/18</a:t>
            </a:fld>
            <a:endParaRPr lang="pt-BR">
              <a:solidFill>
                <a:prstClr val="black">
                  <a:tint val="75000"/>
                </a:prstClr>
              </a:solidFill>
            </a:endParaRPr>
          </a:p>
        </p:txBody>
      </p:sp>
      <p:sp>
        <p:nvSpPr>
          <p:cNvPr id="8" name="Espaço Reservado para Rodapé 7"/>
          <p:cNvSpPr>
            <a:spLocks noGrp="1"/>
          </p:cNvSpPr>
          <p:nvPr>
            <p:ph type="ftr" sz="quarter" idx="11"/>
          </p:nvPr>
        </p:nvSpPr>
        <p:spPr/>
        <p:txBody>
          <a:bodyPr/>
          <a:lstStyle/>
          <a:p>
            <a:endParaRPr lang="pt-BR">
              <a:solidFill>
                <a:prstClr val="black">
                  <a:tint val="75000"/>
                </a:prstClr>
              </a:solidFill>
            </a:endParaRPr>
          </a:p>
        </p:txBody>
      </p:sp>
      <p:sp>
        <p:nvSpPr>
          <p:cNvPr id="9" name="Espaço Reservado para Número de Slide 8"/>
          <p:cNvSpPr>
            <a:spLocks noGrp="1"/>
          </p:cNvSpPr>
          <p:nvPr>
            <p:ph type="sldNum" sz="quarter" idx="12"/>
          </p:nvPr>
        </p:nvSpPr>
        <p:spPr/>
        <p:txBody>
          <a:bodyPr/>
          <a:lstStyle/>
          <a:p>
            <a:fld id="{9AF43A3D-E6B8-4A25-9578-9CC10AD3C313}"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8145402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75ACEEB2-2E27-4AA1-95B7-F7ED6D32BF2C}" type="datetimeFigureOut">
              <a:rPr lang="pt-BR" smtClean="0">
                <a:solidFill>
                  <a:prstClr val="black">
                    <a:tint val="75000"/>
                  </a:prstClr>
                </a:solidFill>
              </a:rPr>
              <a:pPr/>
              <a:t>25/10/18</a:t>
            </a:fld>
            <a:endParaRPr lang="pt-BR">
              <a:solidFill>
                <a:prstClr val="black">
                  <a:tint val="75000"/>
                </a:prstClr>
              </a:solidFill>
            </a:endParaRPr>
          </a:p>
        </p:txBody>
      </p:sp>
      <p:sp>
        <p:nvSpPr>
          <p:cNvPr id="4" name="Espaço Reservado para Rodapé 3"/>
          <p:cNvSpPr>
            <a:spLocks noGrp="1"/>
          </p:cNvSpPr>
          <p:nvPr>
            <p:ph type="ftr" sz="quarter" idx="11"/>
          </p:nvPr>
        </p:nvSpPr>
        <p:spPr/>
        <p:txBody>
          <a:bodyPr/>
          <a:lstStyle/>
          <a:p>
            <a:endParaRPr lang="pt-BR">
              <a:solidFill>
                <a:prstClr val="black">
                  <a:tint val="75000"/>
                </a:prstClr>
              </a:solidFill>
            </a:endParaRPr>
          </a:p>
        </p:txBody>
      </p:sp>
      <p:sp>
        <p:nvSpPr>
          <p:cNvPr id="5" name="Espaço Reservado para Número de Slide 4"/>
          <p:cNvSpPr>
            <a:spLocks noGrp="1"/>
          </p:cNvSpPr>
          <p:nvPr>
            <p:ph type="sldNum" sz="quarter" idx="12"/>
          </p:nvPr>
        </p:nvSpPr>
        <p:spPr/>
        <p:txBody>
          <a:bodyPr/>
          <a:lstStyle/>
          <a:p>
            <a:fld id="{9AF43A3D-E6B8-4A25-9578-9CC10AD3C313}"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1734747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75ACEEB2-2E27-4AA1-95B7-F7ED6D32BF2C}" type="datetimeFigureOut">
              <a:rPr lang="pt-BR" smtClean="0">
                <a:solidFill>
                  <a:prstClr val="black">
                    <a:tint val="75000"/>
                  </a:prstClr>
                </a:solidFill>
              </a:rPr>
              <a:pPr/>
              <a:t>25/10/18</a:t>
            </a:fld>
            <a:endParaRPr lang="pt-BR">
              <a:solidFill>
                <a:prstClr val="black">
                  <a:tint val="75000"/>
                </a:prstClr>
              </a:solidFill>
            </a:endParaRPr>
          </a:p>
        </p:txBody>
      </p:sp>
      <p:sp>
        <p:nvSpPr>
          <p:cNvPr id="3" name="Espaço Reservado para Rodapé 2"/>
          <p:cNvSpPr>
            <a:spLocks noGrp="1"/>
          </p:cNvSpPr>
          <p:nvPr>
            <p:ph type="ftr" sz="quarter" idx="11"/>
          </p:nvPr>
        </p:nvSpPr>
        <p:spPr/>
        <p:txBody>
          <a:bodyPr/>
          <a:lstStyle/>
          <a:p>
            <a:endParaRPr lang="pt-BR">
              <a:solidFill>
                <a:prstClr val="black">
                  <a:tint val="75000"/>
                </a:prstClr>
              </a:solidFill>
            </a:endParaRPr>
          </a:p>
        </p:txBody>
      </p:sp>
      <p:sp>
        <p:nvSpPr>
          <p:cNvPr id="4" name="Espaço Reservado para Número de Slide 3"/>
          <p:cNvSpPr>
            <a:spLocks noGrp="1"/>
          </p:cNvSpPr>
          <p:nvPr>
            <p:ph type="sldNum" sz="quarter" idx="12"/>
          </p:nvPr>
        </p:nvSpPr>
        <p:spPr/>
        <p:txBody>
          <a:bodyPr/>
          <a:lstStyle/>
          <a:p>
            <a:fld id="{9AF43A3D-E6B8-4A25-9578-9CC10AD3C313}"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753955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EC6A3925-C996-46D6-B3DE-FA4FAD62EE36}" type="datetimeFigureOut">
              <a:rPr lang="pt-BR" smtClean="0"/>
              <a:pPr/>
              <a:t>25/10/18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pPr/>
              <a:t>‹n.º›</a:t>
            </a:fld>
            <a:endParaRPr lang="pt-BR"/>
          </a:p>
        </p:txBody>
      </p:sp>
    </p:spTree>
    <p:extLst>
      <p:ext uri="{BB962C8B-B14F-4D97-AF65-F5344CB8AC3E}">
        <p14:creationId xmlns:p14="http://schemas.microsoft.com/office/powerpoint/2010/main" val="2438683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75ACEEB2-2E27-4AA1-95B7-F7ED6D32BF2C}"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AF43A3D-E6B8-4A25-9578-9CC10AD3C313}"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8796213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75ACEEB2-2E27-4AA1-95B7-F7ED6D32BF2C}"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9AF43A3D-E6B8-4A25-9578-9CC10AD3C313}"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8836070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75ACEEB2-2E27-4AA1-95B7-F7ED6D32BF2C}"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AF43A3D-E6B8-4A25-9578-9CC10AD3C313}"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7570450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75ACEEB2-2E27-4AA1-95B7-F7ED6D32BF2C}"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9AF43A3D-E6B8-4A25-9578-9CC10AD3C313}"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2450747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7D6AD20E-8B40-4352-9AC6-346062FDE1A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D75E96A-1A0D-4855-9F46-4DF2609CAF8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5619984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7D6AD20E-8B40-4352-9AC6-346062FDE1A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D75E96A-1A0D-4855-9F46-4DF2609CAF8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3277246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7D6AD20E-8B40-4352-9AC6-346062FDE1A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D75E96A-1A0D-4855-9F46-4DF2609CAF8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6010214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7D6AD20E-8B40-4352-9AC6-346062FDE1A2}"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CD75E96A-1A0D-4855-9F46-4DF2609CAF8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1538936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7D6AD20E-8B40-4352-9AC6-346062FDE1A2}" type="datetimeFigureOut">
              <a:rPr lang="pt-BR" smtClean="0">
                <a:solidFill>
                  <a:prstClr val="black">
                    <a:tint val="75000"/>
                  </a:prstClr>
                </a:solidFill>
              </a:rPr>
              <a:pPr/>
              <a:t>25/10/18</a:t>
            </a:fld>
            <a:endParaRPr lang="pt-BR">
              <a:solidFill>
                <a:prstClr val="black">
                  <a:tint val="75000"/>
                </a:prstClr>
              </a:solidFill>
            </a:endParaRPr>
          </a:p>
        </p:txBody>
      </p:sp>
      <p:sp>
        <p:nvSpPr>
          <p:cNvPr id="8" name="Espaço Reservado para Rodapé 7"/>
          <p:cNvSpPr>
            <a:spLocks noGrp="1"/>
          </p:cNvSpPr>
          <p:nvPr>
            <p:ph type="ftr" sz="quarter" idx="11"/>
          </p:nvPr>
        </p:nvSpPr>
        <p:spPr/>
        <p:txBody>
          <a:bodyPr/>
          <a:lstStyle/>
          <a:p>
            <a:endParaRPr lang="pt-BR">
              <a:solidFill>
                <a:prstClr val="black">
                  <a:tint val="75000"/>
                </a:prstClr>
              </a:solidFill>
            </a:endParaRPr>
          </a:p>
        </p:txBody>
      </p:sp>
      <p:sp>
        <p:nvSpPr>
          <p:cNvPr id="9" name="Espaço Reservado para Número de Slide 8"/>
          <p:cNvSpPr>
            <a:spLocks noGrp="1"/>
          </p:cNvSpPr>
          <p:nvPr>
            <p:ph type="sldNum" sz="quarter" idx="12"/>
          </p:nvPr>
        </p:nvSpPr>
        <p:spPr/>
        <p:txBody>
          <a:bodyPr/>
          <a:lstStyle/>
          <a:p>
            <a:fld id="{CD75E96A-1A0D-4855-9F46-4DF2609CAF8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8385612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7D6AD20E-8B40-4352-9AC6-346062FDE1A2}" type="datetimeFigureOut">
              <a:rPr lang="pt-BR" smtClean="0">
                <a:solidFill>
                  <a:prstClr val="black">
                    <a:tint val="75000"/>
                  </a:prstClr>
                </a:solidFill>
              </a:rPr>
              <a:pPr/>
              <a:t>25/10/18</a:t>
            </a:fld>
            <a:endParaRPr lang="pt-BR">
              <a:solidFill>
                <a:prstClr val="black">
                  <a:tint val="75000"/>
                </a:prstClr>
              </a:solidFill>
            </a:endParaRPr>
          </a:p>
        </p:txBody>
      </p:sp>
      <p:sp>
        <p:nvSpPr>
          <p:cNvPr id="4" name="Espaço Reservado para Rodapé 3"/>
          <p:cNvSpPr>
            <a:spLocks noGrp="1"/>
          </p:cNvSpPr>
          <p:nvPr>
            <p:ph type="ftr" sz="quarter" idx="11"/>
          </p:nvPr>
        </p:nvSpPr>
        <p:spPr/>
        <p:txBody>
          <a:bodyPr/>
          <a:lstStyle/>
          <a:p>
            <a:endParaRPr lang="pt-BR">
              <a:solidFill>
                <a:prstClr val="black">
                  <a:tint val="75000"/>
                </a:prstClr>
              </a:solidFill>
            </a:endParaRPr>
          </a:p>
        </p:txBody>
      </p:sp>
      <p:sp>
        <p:nvSpPr>
          <p:cNvPr id="5" name="Espaço Reservado para Número de Slide 4"/>
          <p:cNvSpPr>
            <a:spLocks noGrp="1"/>
          </p:cNvSpPr>
          <p:nvPr>
            <p:ph type="sldNum" sz="quarter" idx="12"/>
          </p:nvPr>
        </p:nvSpPr>
        <p:spPr/>
        <p:txBody>
          <a:bodyPr/>
          <a:lstStyle/>
          <a:p>
            <a:fld id="{CD75E96A-1A0D-4855-9F46-4DF2609CAF8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457612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EC6A3925-C996-46D6-B3DE-FA4FAD62EE36}" type="datetimeFigureOut">
              <a:rPr lang="pt-BR" smtClean="0"/>
              <a:pPr/>
              <a:t>25/10/18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F6C1CDD-74EF-4DAF-B735-4A0EEBA4258A}" type="slidenum">
              <a:rPr lang="pt-BR" smtClean="0"/>
              <a:pPr/>
              <a:t>‹n.º›</a:t>
            </a:fld>
            <a:endParaRPr lang="pt-BR"/>
          </a:p>
        </p:txBody>
      </p:sp>
    </p:spTree>
    <p:extLst>
      <p:ext uri="{BB962C8B-B14F-4D97-AF65-F5344CB8AC3E}">
        <p14:creationId xmlns:p14="http://schemas.microsoft.com/office/powerpoint/2010/main" val="3455422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7D6AD20E-8B40-4352-9AC6-346062FDE1A2}" type="datetimeFigureOut">
              <a:rPr lang="pt-BR" smtClean="0">
                <a:solidFill>
                  <a:prstClr val="black">
                    <a:tint val="75000"/>
                  </a:prstClr>
                </a:solidFill>
              </a:rPr>
              <a:pPr/>
              <a:t>25/10/18</a:t>
            </a:fld>
            <a:endParaRPr lang="pt-BR">
              <a:solidFill>
                <a:prstClr val="black">
                  <a:tint val="75000"/>
                </a:prstClr>
              </a:solidFill>
            </a:endParaRPr>
          </a:p>
        </p:txBody>
      </p:sp>
      <p:sp>
        <p:nvSpPr>
          <p:cNvPr id="3" name="Espaço Reservado para Rodapé 2"/>
          <p:cNvSpPr>
            <a:spLocks noGrp="1"/>
          </p:cNvSpPr>
          <p:nvPr>
            <p:ph type="ftr" sz="quarter" idx="11"/>
          </p:nvPr>
        </p:nvSpPr>
        <p:spPr/>
        <p:txBody>
          <a:bodyPr/>
          <a:lstStyle/>
          <a:p>
            <a:endParaRPr lang="pt-BR">
              <a:solidFill>
                <a:prstClr val="black">
                  <a:tint val="75000"/>
                </a:prstClr>
              </a:solidFill>
            </a:endParaRPr>
          </a:p>
        </p:txBody>
      </p:sp>
      <p:sp>
        <p:nvSpPr>
          <p:cNvPr id="4" name="Espaço Reservado para Número de Slide 3"/>
          <p:cNvSpPr>
            <a:spLocks noGrp="1"/>
          </p:cNvSpPr>
          <p:nvPr>
            <p:ph type="sldNum" sz="quarter" idx="12"/>
          </p:nvPr>
        </p:nvSpPr>
        <p:spPr/>
        <p:txBody>
          <a:bodyPr/>
          <a:lstStyle/>
          <a:p>
            <a:fld id="{CD75E96A-1A0D-4855-9F46-4DF2609CAF8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9406903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7D6AD20E-8B40-4352-9AC6-346062FDE1A2}"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CD75E96A-1A0D-4855-9F46-4DF2609CAF8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574882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7D6AD20E-8B40-4352-9AC6-346062FDE1A2}"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CD75E96A-1A0D-4855-9F46-4DF2609CAF8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6818545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7D6AD20E-8B40-4352-9AC6-346062FDE1A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D75E96A-1A0D-4855-9F46-4DF2609CAF8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4273215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7D6AD20E-8B40-4352-9AC6-346062FDE1A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D75E96A-1A0D-4855-9F46-4DF2609CAF8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6078493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1C9E166B-FC4E-4C4D-9799-337650006FF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A8F516C3-A9EE-4251-9CC2-9B6EFFC19BA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795279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1C9E166B-FC4E-4C4D-9799-337650006FF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A8F516C3-A9EE-4251-9CC2-9B6EFFC19BA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8778510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1C9E166B-FC4E-4C4D-9799-337650006FF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A8F516C3-A9EE-4251-9CC2-9B6EFFC19BA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8223922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1C9E166B-FC4E-4C4D-9799-337650006FF2}"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A8F516C3-A9EE-4251-9CC2-9B6EFFC19BA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2365625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1C9E166B-FC4E-4C4D-9799-337650006FF2}" type="datetimeFigureOut">
              <a:rPr lang="pt-BR" smtClean="0">
                <a:solidFill>
                  <a:prstClr val="black">
                    <a:tint val="75000"/>
                  </a:prstClr>
                </a:solidFill>
              </a:rPr>
              <a:pPr/>
              <a:t>25/10/18</a:t>
            </a:fld>
            <a:endParaRPr lang="pt-BR">
              <a:solidFill>
                <a:prstClr val="black">
                  <a:tint val="75000"/>
                </a:prstClr>
              </a:solidFill>
            </a:endParaRPr>
          </a:p>
        </p:txBody>
      </p:sp>
      <p:sp>
        <p:nvSpPr>
          <p:cNvPr id="8" name="Espaço Reservado para Rodapé 7"/>
          <p:cNvSpPr>
            <a:spLocks noGrp="1"/>
          </p:cNvSpPr>
          <p:nvPr>
            <p:ph type="ftr" sz="quarter" idx="11"/>
          </p:nvPr>
        </p:nvSpPr>
        <p:spPr/>
        <p:txBody>
          <a:bodyPr/>
          <a:lstStyle/>
          <a:p>
            <a:endParaRPr lang="pt-BR">
              <a:solidFill>
                <a:prstClr val="black">
                  <a:tint val="75000"/>
                </a:prstClr>
              </a:solidFill>
            </a:endParaRPr>
          </a:p>
        </p:txBody>
      </p:sp>
      <p:sp>
        <p:nvSpPr>
          <p:cNvPr id="9" name="Espaço Reservado para Número de Slide 8"/>
          <p:cNvSpPr>
            <a:spLocks noGrp="1"/>
          </p:cNvSpPr>
          <p:nvPr>
            <p:ph type="sldNum" sz="quarter" idx="12"/>
          </p:nvPr>
        </p:nvSpPr>
        <p:spPr/>
        <p:txBody>
          <a:bodyPr/>
          <a:lstStyle/>
          <a:p>
            <a:fld id="{A8F516C3-A9EE-4251-9CC2-9B6EFFC19BA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272913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EC6A3925-C996-46D6-B3DE-FA4FAD62EE36}" type="datetimeFigureOut">
              <a:rPr lang="pt-BR" smtClean="0"/>
              <a:pPr/>
              <a:t>25/10/18</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CF6C1CDD-74EF-4DAF-B735-4A0EEBA4258A}" type="slidenum">
              <a:rPr lang="pt-BR" smtClean="0"/>
              <a:pPr/>
              <a:t>‹n.º›</a:t>
            </a:fld>
            <a:endParaRPr lang="pt-BR"/>
          </a:p>
        </p:txBody>
      </p:sp>
    </p:spTree>
    <p:extLst>
      <p:ext uri="{BB962C8B-B14F-4D97-AF65-F5344CB8AC3E}">
        <p14:creationId xmlns:p14="http://schemas.microsoft.com/office/powerpoint/2010/main" val="13666051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1C9E166B-FC4E-4C4D-9799-337650006FF2}" type="datetimeFigureOut">
              <a:rPr lang="pt-BR" smtClean="0">
                <a:solidFill>
                  <a:prstClr val="black">
                    <a:tint val="75000"/>
                  </a:prstClr>
                </a:solidFill>
              </a:rPr>
              <a:pPr/>
              <a:t>25/10/18</a:t>
            </a:fld>
            <a:endParaRPr lang="pt-BR">
              <a:solidFill>
                <a:prstClr val="black">
                  <a:tint val="75000"/>
                </a:prstClr>
              </a:solidFill>
            </a:endParaRPr>
          </a:p>
        </p:txBody>
      </p:sp>
      <p:sp>
        <p:nvSpPr>
          <p:cNvPr id="4" name="Espaço Reservado para Rodapé 3"/>
          <p:cNvSpPr>
            <a:spLocks noGrp="1"/>
          </p:cNvSpPr>
          <p:nvPr>
            <p:ph type="ftr" sz="quarter" idx="11"/>
          </p:nvPr>
        </p:nvSpPr>
        <p:spPr/>
        <p:txBody>
          <a:bodyPr/>
          <a:lstStyle/>
          <a:p>
            <a:endParaRPr lang="pt-BR">
              <a:solidFill>
                <a:prstClr val="black">
                  <a:tint val="75000"/>
                </a:prstClr>
              </a:solidFill>
            </a:endParaRPr>
          </a:p>
        </p:txBody>
      </p:sp>
      <p:sp>
        <p:nvSpPr>
          <p:cNvPr id="5" name="Espaço Reservado para Número de Slide 4"/>
          <p:cNvSpPr>
            <a:spLocks noGrp="1"/>
          </p:cNvSpPr>
          <p:nvPr>
            <p:ph type="sldNum" sz="quarter" idx="12"/>
          </p:nvPr>
        </p:nvSpPr>
        <p:spPr/>
        <p:txBody>
          <a:bodyPr/>
          <a:lstStyle/>
          <a:p>
            <a:fld id="{A8F516C3-A9EE-4251-9CC2-9B6EFFC19BA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812980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1C9E166B-FC4E-4C4D-9799-337650006FF2}" type="datetimeFigureOut">
              <a:rPr lang="pt-BR" smtClean="0">
                <a:solidFill>
                  <a:prstClr val="black">
                    <a:tint val="75000"/>
                  </a:prstClr>
                </a:solidFill>
              </a:rPr>
              <a:pPr/>
              <a:t>25/10/18</a:t>
            </a:fld>
            <a:endParaRPr lang="pt-BR">
              <a:solidFill>
                <a:prstClr val="black">
                  <a:tint val="75000"/>
                </a:prstClr>
              </a:solidFill>
            </a:endParaRPr>
          </a:p>
        </p:txBody>
      </p:sp>
      <p:sp>
        <p:nvSpPr>
          <p:cNvPr id="3" name="Espaço Reservado para Rodapé 2"/>
          <p:cNvSpPr>
            <a:spLocks noGrp="1"/>
          </p:cNvSpPr>
          <p:nvPr>
            <p:ph type="ftr" sz="quarter" idx="11"/>
          </p:nvPr>
        </p:nvSpPr>
        <p:spPr/>
        <p:txBody>
          <a:bodyPr/>
          <a:lstStyle/>
          <a:p>
            <a:endParaRPr lang="pt-BR">
              <a:solidFill>
                <a:prstClr val="black">
                  <a:tint val="75000"/>
                </a:prstClr>
              </a:solidFill>
            </a:endParaRPr>
          </a:p>
        </p:txBody>
      </p:sp>
      <p:sp>
        <p:nvSpPr>
          <p:cNvPr id="4" name="Espaço Reservado para Número de Slide 3"/>
          <p:cNvSpPr>
            <a:spLocks noGrp="1"/>
          </p:cNvSpPr>
          <p:nvPr>
            <p:ph type="sldNum" sz="quarter" idx="12"/>
          </p:nvPr>
        </p:nvSpPr>
        <p:spPr/>
        <p:txBody>
          <a:bodyPr/>
          <a:lstStyle/>
          <a:p>
            <a:fld id="{A8F516C3-A9EE-4251-9CC2-9B6EFFC19BA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5216262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1C9E166B-FC4E-4C4D-9799-337650006FF2}"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A8F516C3-A9EE-4251-9CC2-9B6EFFC19BA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40083438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1C9E166B-FC4E-4C4D-9799-337650006FF2}"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A8F516C3-A9EE-4251-9CC2-9B6EFFC19BA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8333399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1C9E166B-FC4E-4C4D-9799-337650006FF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A8F516C3-A9EE-4251-9CC2-9B6EFFC19BA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990111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1C9E166B-FC4E-4C4D-9799-337650006FF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A8F516C3-A9EE-4251-9CC2-9B6EFFC19BA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6779767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
        <p:nvSpPr>
          <p:cNvPr id="4" name="Rectangle 4"/>
          <p:cNvSpPr>
            <a:spLocks noGrp="1" noChangeArrowheads="1"/>
          </p:cNvSpPr>
          <p:nvPr>
            <p:ph type="dt" sz="half" idx="10"/>
          </p:nvPr>
        </p:nvSpPr>
        <p:spPr/>
        <p:txBody>
          <a:bodyPr/>
          <a:lstStyle>
            <a:lvl1pPr>
              <a:defRPr>
                <a:latin typeface="Arial"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latin typeface="Arial"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0464DCE1-E8B7-4A0D-A356-E80CE57A188F}" type="slidenum">
              <a:rPr lang="pt-BR"/>
              <a:pPr>
                <a:defRPr/>
              </a:pPr>
              <a:t>‹n.º›</a:t>
            </a:fld>
            <a:endParaRPr lang="pt-B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p:txBody>
          <a:bodyPr/>
          <a:lstStyle>
            <a:lvl1pPr>
              <a:defRPr>
                <a:latin typeface="Arial"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latin typeface="Arial"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36D6D4E6-357F-45CE-A2E2-287BBCAB495A}" type="slidenum">
              <a:rPr lang="pt-BR"/>
              <a:pPr>
                <a:defRPr/>
              </a:pPr>
              <a:t>‹n.º›</a:t>
            </a:fld>
            <a:endParaRPr lang="pt-B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
        <p:nvSpPr>
          <p:cNvPr id="4" name="Rectangle 4"/>
          <p:cNvSpPr>
            <a:spLocks noGrp="1" noChangeArrowheads="1"/>
          </p:cNvSpPr>
          <p:nvPr>
            <p:ph type="dt" sz="half" idx="10"/>
          </p:nvPr>
        </p:nvSpPr>
        <p:spPr/>
        <p:txBody>
          <a:bodyPr/>
          <a:lstStyle>
            <a:lvl1pPr>
              <a:defRPr>
                <a:latin typeface="Arial"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latin typeface="Arial"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85371AEB-263D-45E1-9910-FB84A004E316}" type="slidenum">
              <a:rPr lang="pt-BR"/>
              <a:pPr>
                <a:defRPr/>
              </a:pPr>
              <a:t>‹n.º›</a:t>
            </a:fld>
            <a:endParaRPr lang="pt-B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p:txBody>
          <a:bodyPr/>
          <a:lstStyle>
            <a:lvl1pPr>
              <a:defRPr>
                <a:latin typeface="Arial" charset="0"/>
              </a:defRPr>
            </a:lvl1pPr>
          </a:lstStyle>
          <a:p>
            <a:pPr>
              <a:defRPr/>
            </a:pPr>
            <a:endParaRPr lang="pt-BR"/>
          </a:p>
        </p:txBody>
      </p:sp>
      <p:sp>
        <p:nvSpPr>
          <p:cNvPr id="6" name="Rectangle 5"/>
          <p:cNvSpPr>
            <a:spLocks noGrp="1" noChangeArrowheads="1"/>
          </p:cNvSpPr>
          <p:nvPr>
            <p:ph type="ftr" sz="quarter" idx="11"/>
          </p:nvPr>
        </p:nvSpPr>
        <p:spPr/>
        <p:txBody>
          <a:bodyPr/>
          <a:lstStyle>
            <a:lvl1pPr>
              <a:defRPr>
                <a:latin typeface="Arial" charset="0"/>
              </a:defRPr>
            </a:lvl1pPr>
          </a:lstStyle>
          <a:p>
            <a:pPr>
              <a:defRPr/>
            </a:pPr>
            <a:endParaRPr lang="pt-BR"/>
          </a:p>
        </p:txBody>
      </p:sp>
      <p:sp>
        <p:nvSpPr>
          <p:cNvPr id="7" name="Rectangle 6"/>
          <p:cNvSpPr>
            <a:spLocks noGrp="1" noChangeArrowheads="1"/>
          </p:cNvSpPr>
          <p:nvPr>
            <p:ph type="sldNum" sz="quarter" idx="12"/>
          </p:nvPr>
        </p:nvSpPr>
        <p:spPr/>
        <p:txBody>
          <a:bodyPr/>
          <a:lstStyle>
            <a:lvl1pPr>
              <a:defRPr>
                <a:latin typeface="Arial" charset="0"/>
              </a:defRPr>
            </a:lvl1pPr>
          </a:lstStyle>
          <a:p>
            <a:pPr>
              <a:defRPr/>
            </a:pPr>
            <a:fld id="{8665448C-6FAC-4DE0-AF2E-BECC9FF422AE}" type="slidenum">
              <a:rPr lang="pt-BR"/>
              <a:pPr>
                <a:defRPr/>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EC6A3925-C996-46D6-B3DE-FA4FAD62EE36}" type="datetimeFigureOut">
              <a:rPr lang="pt-BR" smtClean="0"/>
              <a:pPr/>
              <a:t>25/10/18</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CF6C1CDD-74EF-4DAF-B735-4A0EEBA4258A}" type="slidenum">
              <a:rPr lang="pt-BR" smtClean="0"/>
              <a:pPr/>
              <a:t>‹n.º›</a:t>
            </a:fld>
            <a:endParaRPr lang="pt-BR"/>
          </a:p>
        </p:txBody>
      </p:sp>
    </p:spTree>
    <p:extLst>
      <p:ext uri="{BB962C8B-B14F-4D97-AF65-F5344CB8AC3E}">
        <p14:creationId xmlns:p14="http://schemas.microsoft.com/office/powerpoint/2010/main" val="2217467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Rectangle 4"/>
          <p:cNvSpPr>
            <a:spLocks noGrp="1" noChangeArrowheads="1"/>
          </p:cNvSpPr>
          <p:nvPr>
            <p:ph type="dt" sz="half" idx="10"/>
          </p:nvPr>
        </p:nvSpPr>
        <p:spPr/>
        <p:txBody>
          <a:bodyPr/>
          <a:lstStyle>
            <a:lvl1pPr>
              <a:defRPr>
                <a:latin typeface="Arial" charset="0"/>
              </a:defRPr>
            </a:lvl1pPr>
          </a:lstStyle>
          <a:p>
            <a:pPr>
              <a:defRPr/>
            </a:pPr>
            <a:endParaRPr lang="pt-BR"/>
          </a:p>
        </p:txBody>
      </p:sp>
      <p:sp>
        <p:nvSpPr>
          <p:cNvPr id="8" name="Rectangle 5"/>
          <p:cNvSpPr>
            <a:spLocks noGrp="1" noChangeArrowheads="1"/>
          </p:cNvSpPr>
          <p:nvPr>
            <p:ph type="ftr" sz="quarter" idx="11"/>
          </p:nvPr>
        </p:nvSpPr>
        <p:spPr/>
        <p:txBody>
          <a:bodyPr/>
          <a:lstStyle>
            <a:lvl1pPr>
              <a:defRPr>
                <a:latin typeface="Arial" charset="0"/>
              </a:defRPr>
            </a:lvl1pPr>
          </a:lstStyle>
          <a:p>
            <a:pPr>
              <a:defRPr/>
            </a:pPr>
            <a:endParaRPr lang="pt-BR"/>
          </a:p>
        </p:txBody>
      </p:sp>
      <p:sp>
        <p:nvSpPr>
          <p:cNvPr id="9" name="Rectangle 6"/>
          <p:cNvSpPr>
            <a:spLocks noGrp="1" noChangeArrowheads="1"/>
          </p:cNvSpPr>
          <p:nvPr>
            <p:ph type="sldNum" sz="quarter" idx="12"/>
          </p:nvPr>
        </p:nvSpPr>
        <p:spPr/>
        <p:txBody>
          <a:bodyPr/>
          <a:lstStyle>
            <a:lvl1pPr>
              <a:defRPr>
                <a:latin typeface="Arial" charset="0"/>
              </a:defRPr>
            </a:lvl1pPr>
          </a:lstStyle>
          <a:p>
            <a:pPr>
              <a:defRPr/>
            </a:pPr>
            <a:fld id="{5AAD2287-542F-4791-86F2-B4B732FA18B5}" type="slidenum">
              <a:rPr lang="pt-BR"/>
              <a:pPr>
                <a:defRPr/>
              </a:pPr>
              <a:t>‹n.º›</a:t>
            </a:fld>
            <a:endParaRPr lang="pt-B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Rectangle 4"/>
          <p:cNvSpPr>
            <a:spLocks noGrp="1" noChangeArrowheads="1"/>
          </p:cNvSpPr>
          <p:nvPr>
            <p:ph type="dt" sz="half" idx="10"/>
          </p:nvPr>
        </p:nvSpPr>
        <p:spPr/>
        <p:txBody>
          <a:bodyPr/>
          <a:lstStyle>
            <a:lvl1pPr>
              <a:defRPr>
                <a:latin typeface="Arial" charset="0"/>
              </a:defRPr>
            </a:lvl1pPr>
          </a:lstStyle>
          <a:p>
            <a:pPr>
              <a:defRPr/>
            </a:pPr>
            <a:endParaRPr lang="pt-BR"/>
          </a:p>
        </p:txBody>
      </p:sp>
      <p:sp>
        <p:nvSpPr>
          <p:cNvPr id="4" name="Rectangle 5"/>
          <p:cNvSpPr>
            <a:spLocks noGrp="1" noChangeArrowheads="1"/>
          </p:cNvSpPr>
          <p:nvPr>
            <p:ph type="ftr" sz="quarter" idx="11"/>
          </p:nvPr>
        </p:nvSpPr>
        <p:spPr/>
        <p:txBody>
          <a:bodyPr/>
          <a:lstStyle>
            <a:lvl1pPr>
              <a:defRPr>
                <a:latin typeface="Arial" charset="0"/>
              </a:defRPr>
            </a:lvl1pPr>
          </a:lstStyle>
          <a:p>
            <a:pPr>
              <a:defRPr/>
            </a:pPr>
            <a:endParaRPr lang="pt-BR"/>
          </a:p>
        </p:txBody>
      </p:sp>
      <p:sp>
        <p:nvSpPr>
          <p:cNvPr id="5" name="Rectangle 6"/>
          <p:cNvSpPr>
            <a:spLocks noGrp="1" noChangeArrowheads="1"/>
          </p:cNvSpPr>
          <p:nvPr>
            <p:ph type="sldNum" sz="quarter" idx="12"/>
          </p:nvPr>
        </p:nvSpPr>
        <p:spPr/>
        <p:txBody>
          <a:bodyPr/>
          <a:lstStyle>
            <a:lvl1pPr>
              <a:defRPr>
                <a:latin typeface="Arial" charset="0"/>
              </a:defRPr>
            </a:lvl1pPr>
          </a:lstStyle>
          <a:p>
            <a:pPr>
              <a:defRPr/>
            </a:pPr>
            <a:fld id="{6B4E229F-F4B1-4F93-BD5B-AAAD3D60CC84}" type="slidenum">
              <a:rPr lang="pt-BR"/>
              <a:pPr>
                <a:defRPr/>
              </a:pPr>
              <a:t>‹n.º›</a:t>
            </a:fld>
            <a:endParaRPr lang="pt-B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atin typeface="Arial" charset="0"/>
              </a:defRPr>
            </a:lvl1pPr>
          </a:lstStyle>
          <a:p>
            <a:pPr>
              <a:defRPr/>
            </a:pPr>
            <a:endParaRPr lang="pt-BR"/>
          </a:p>
        </p:txBody>
      </p:sp>
      <p:sp>
        <p:nvSpPr>
          <p:cNvPr id="3" name="Rectangle 5"/>
          <p:cNvSpPr>
            <a:spLocks noGrp="1" noChangeArrowheads="1"/>
          </p:cNvSpPr>
          <p:nvPr>
            <p:ph type="ftr" sz="quarter" idx="11"/>
          </p:nvPr>
        </p:nvSpPr>
        <p:spPr/>
        <p:txBody>
          <a:bodyPr/>
          <a:lstStyle>
            <a:lvl1pPr>
              <a:defRPr>
                <a:latin typeface="Arial" charset="0"/>
              </a:defRPr>
            </a:lvl1pPr>
          </a:lstStyle>
          <a:p>
            <a:pPr>
              <a:defRPr/>
            </a:pPr>
            <a:endParaRPr lang="pt-BR"/>
          </a:p>
        </p:txBody>
      </p:sp>
      <p:sp>
        <p:nvSpPr>
          <p:cNvPr id="4" name="Rectangle 6"/>
          <p:cNvSpPr>
            <a:spLocks noGrp="1" noChangeArrowheads="1"/>
          </p:cNvSpPr>
          <p:nvPr>
            <p:ph type="sldNum" sz="quarter" idx="12"/>
          </p:nvPr>
        </p:nvSpPr>
        <p:spPr/>
        <p:txBody>
          <a:bodyPr/>
          <a:lstStyle>
            <a:lvl1pPr>
              <a:defRPr>
                <a:latin typeface="Arial" charset="0"/>
              </a:defRPr>
            </a:lvl1pPr>
          </a:lstStyle>
          <a:p>
            <a:pPr>
              <a:defRPr/>
            </a:pPr>
            <a:fld id="{9CEEAC58-2C1D-4D25-8FC9-F642B7F3F67D}" type="slidenum">
              <a:rPr lang="pt-BR"/>
              <a:pPr>
                <a:defRPr/>
              </a:pPr>
              <a:t>‹n.º›</a:t>
            </a:fld>
            <a:endParaRPr lang="pt-B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p:txBody>
          <a:bodyPr/>
          <a:lstStyle>
            <a:lvl1pPr>
              <a:defRPr>
                <a:latin typeface="Arial" charset="0"/>
              </a:defRPr>
            </a:lvl1pPr>
          </a:lstStyle>
          <a:p>
            <a:pPr>
              <a:defRPr/>
            </a:pPr>
            <a:endParaRPr lang="pt-BR"/>
          </a:p>
        </p:txBody>
      </p:sp>
      <p:sp>
        <p:nvSpPr>
          <p:cNvPr id="6" name="Rectangle 5"/>
          <p:cNvSpPr>
            <a:spLocks noGrp="1" noChangeArrowheads="1"/>
          </p:cNvSpPr>
          <p:nvPr>
            <p:ph type="ftr" sz="quarter" idx="11"/>
          </p:nvPr>
        </p:nvSpPr>
        <p:spPr/>
        <p:txBody>
          <a:bodyPr/>
          <a:lstStyle>
            <a:lvl1pPr>
              <a:defRPr>
                <a:latin typeface="Arial" charset="0"/>
              </a:defRPr>
            </a:lvl1pPr>
          </a:lstStyle>
          <a:p>
            <a:pPr>
              <a:defRPr/>
            </a:pPr>
            <a:endParaRPr lang="pt-BR"/>
          </a:p>
        </p:txBody>
      </p:sp>
      <p:sp>
        <p:nvSpPr>
          <p:cNvPr id="7" name="Rectangle 6"/>
          <p:cNvSpPr>
            <a:spLocks noGrp="1" noChangeArrowheads="1"/>
          </p:cNvSpPr>
          <p:nvPr>
            <p:ph type="sldNum" sz="quarter" idx="12"/>
          </p:nvPr>
        </p:nvSpPr>
        <p:spPr/>
        <p:txBody>
          <a:bodyPr/>
          <a:lstStyle>
            <a:lvl1pPr>
              <a:defRPr>
                <a:latin typeface="Arial" charset="0"/>
              </a:defRPr>
            </a:lvl1pPr>
          </a:lstStyle>
          <a:p>
            <a:pPr>
              <a:defRPr/>
            </a:pPr>
            <a:fld id="{8108C9EF-0B45-43C6-8710-847115E31652}" type="slidenum">
              <a:rPr lang="pt-BR"/>
              <a:pPr>
                <a:defRPr/>
              </a:pPr>
              <a:t>‹n.º›</a:t>
            </a:fld>
            <a:endParaRPr lang="pt-B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p:txBody>
          <a:bodyPr/>
          <a:lstStyle>
            <a:lvl1pPr>
              <a:defRPr>
                <a:latin typeface="Arial" charset="0"/>
              </a:defRPr>
            </a:lvl1pPr>
          </a:lstStyle>
          <a:p>
            <a:pPr>
              <a:defRPr/>
            </a:pPr>
            <a:endParaRPr lang="pt-BR"/>
          </a:p>
        </p:txBody>
      </p:sp>
      <p:sp>
        <p:nvSpPr>
          <p:cNvPr id="6" name="Rectangle 5"/>
          <p:cNvSpPr>
            <a:spLocks noGrp="1" noChangeArrowheads="1"/>
          </p:cNvSpPr>
          <p:nvPr>
            <p:ph type="ftr" sz="quarter" idx="11"/>
          </p:nvPr>
        </p:nvSpPr>
        <p:spPr/>
        <p:txBody>
          <a:bodyPr/>
          <a:lstStyle>
            <a:lvl1pPr>
              <a:defRPr>
                <a:latin typeface="Arial" charset="0"/>
              </a:defRPr>
            </a:lvl1pPr>
          </a:lstStyle>
          <a:p>
            <a:pPr>
              <a:defRPr/>
            </a:pPr>
            <a:endParaRPr lang="pt-BR"/>
          </a:p>
        </p:txBody>
      </p:sp>
      <p:sp>
        <p:nvSpPr>
          <p:cNvPr id="7" name="Rectangle 6"/>
          <p:cNvSpPr>
            <a:spLocks noGrp="1" noChangeArrowheads="1"/>
          </p:cNvSpPr>
          <p:nvPr>
            <p:ph type="sldNum" sz="quarter" idx="12"/>
          </p:nvPr>
        </p:nvSpPr>
        <p:spPr/>
        <p:txBody>
          <a:bodyPr/>
          <a:lstStyle>
            <a:lvl1pPr>
              <a:defRPr>
                <a:latin typeface="Arial" charset="0"/>
              </a:defRPr>
            </a:lvl1pPr>
          </a:lstStyle>
          <a:p>
            <a:pPr>
              <a:defRPr/>
            </a:pPr>
            <a:fld id="{EA0B681E-F25F-4369-8A01-0EC867FA3E59}" type="slidenum">
              <a:rPr lang="pt-BR"/>
              <a:pPr>
                <a:defRPr/>
              </a:pPr>
              <a:t>‹n.º›</a:t>
            </a:fld>
            <a:endParaRPr lang="pt-B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p:txBody>
          <a:bodyPr/>
          <a:lstStyle>
            <a:lvl1pPr>
              <a:defRPr>
                <a:latin typeface="Arial"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latin typeface="Arial"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B54BA453-B860-4B59-BE99-62CFC78C4CFE}" type="slidenum">
              <a:rPr lang="pt-BR"/>
              <a:pPr>
                <a:defRPr/>
              </a:pPr>
              <a:t>‹n.º›</a:t>
            </a:fld>
            <a:endParaRPr lang="pt-B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p:txBody>
          <a:bodyPr/>
          <a:lstStyle>
            <a:lvl1pPr>
              <a:defRPr>
                <a:latin typeface="Arial"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latin typeface="Arial"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F9CFA485-8312-4E24-98C6-EA57577D4828}" type="slidenum">
              <a:rPr lang="pt-BR"/>
              <a:pPr>
                <a:defRPr/>
              </a:pPr>
              <a:t>‹n.º›</a:t>
            </a:fld>
            <a:endParaRPr lang="pt-B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13F876F2-CAFB-4EBF-B503-58B022ABB5A8}"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0E1229F9-9BAD-4725-A04A-8AB84F295E82}"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9474543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13F876F2-CAFB-4EBF-B503-58B022ABB5A8}"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0E1229F9-9BAD-4725-A04A-8AB84F295E82}"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7894954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13F876F2-CAFB-4EBF-B503-58B022ABB5A8}"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0E1229F9-9BAD-4725-A04A-8AB84F295E82}"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927147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EC6A3925-C996-46D6-B3DE-FA4FAD62EE36}" type="datetimeFigureOut">
              <a:rPr lang="pt-BR" smtClean="0"/>
              <a:pPr/>
              <a:t>25/10/18</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CF6C1CDD-74EF-4DAF-B735-4A0EEBA4258A}" type="slidenum">
              <a:rPr lang="pt-BR" smtClean="0"/>
              <a:pPr/>
              <a:t>‹n.º›</a:t>
            </a:fld>
            <a:endParaRPr lang="pt-BR"/>
          </a:p>
        </p:txBody>
      </p:sp>
    </p:spTree>
    <p:extLst>
      <p:ext uri="{BB962C8B-B14F-4D97-AF65-F5344CB8AC3E}">
        <p14:creationId xmlns:p14="http://schemas.microsoft.com/office/powerpoint/2010/main" val="37859175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13F876F2-CAFB-4EBF-B503-58B022ABB5A8}"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0E1229F9-9BAD-4725-A04A-8AB84F295E82}"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5350264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13F876F2-CAFB-4EBF-B503-58B022ABB5A8}" type="datetimeFigureOut">
              <a:rPr lang="pt-BR" smtClean="0">
                <a:solidFill>
                  <a:prstClr val="black">
                    <a:tint val="75000"/>
                  </a:prstClr>
                </a:solidFill>
              </a:rPr>
              <a:pPr/>
              <a:t>25/10/18</a:t>
            </a:fld>
            <a:endParaRPr lang="pt-BR">
              <a:solidFill>
                <a:prstClr val="black">
                  <a:tint val="75000"/>
                </a:prstClr>
              </a:solidFill>
            </a:endParaRPr>
          </a:p>
        </p:txBody>
      </p:sp>
      <p:sp>
        <p:nvSpPr>
          <p:cNvPr id="8" name="Espaço Reservado para Rodapé 7"/>
          <p:cNvSpPr>
            <a:spLocks noGrp="1"/>
          </p:cNvSpPr>
          <p:nvPr>
            <p:ph type="ftr" sz="quarter" idx="11"/>
          </p:nvPr>
        </p:nvSpPr>
        <p:spPr/>
        <p:txBody>
          <a:bodyPr/>
          <a:lstStyle/>
          <a:p>
            <a:endParaRPr lang="pt-BR">
              <a:solidFill>
                <a:prstClr val="black">
                  <a:tint val="75000"/>
                </a:prstClr>
              </a:solidFill>
            </a:endParaRPr>
          </a:p>
        </p:txBody>
      </p:sp>
      <p:sp>
        <p:nvSpPr>
          <p:cNvPr id="9" name="Espaço Reservado para Número de Slide 8"/>
          <p:cNvSpPr>
            <a:spLocks noGrp="1"/>
          </p:cNvSpPr>
          <p:nvPr>
            <p:ph type="sldNum" sz="quarter" idx="12"/>
          </p:nvPr>
        </p:nvSpPr>
        <p:spPr/>
        <p:txBody>
          <a:bodyPr/>
          <a:lstStyle/>
          <a:p>
            <a:fld id="{0E1229F9-9BAD-4725-A04A-8AB84F295E82}"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6437156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13F876F2-CAFB-4EBF-B503-58B022ABB5A8}" type="datetimeFigureOut">
              <a:rPr lang="pt-BR" smtClean="0">
                <a:solidFill>
                  <a:prstClr val="black">
                    <a:tint val="75000"/>
                  </a:prstClr>
                </a:solidFill>
              </a:rPr>
              <a:pPr/>
              <a:t>25/10/18</a:t>
            </a:fld>
            <a:endParaRPr lang="pt-BR">
              <a:solidFill>
                <a:prstClr val="black">
                  <a:tint val="75000"/>
                </a:prstClr>
              </a:solidFill>
            </a:endParaRPr>
          </a:p>
        </p:txBody>
      </p:sp>
      <p:sp>
        <p:nvSpPr>
          <p:cNvPr id="4" name="Espaço Reservado para Rodapé 3"/>
          <p:cNvSpPr>
            <a:spLocks noGrp="1"/>
          </p:cNvSpPr>
          <p:nvPr>
            <p:ph type="ftr" sz="quarter" idx="11"/>
          </p:nvPr>
        </p:nvSpPr>
        <p:spPr/>
        <p:txBody>
          <a:bodyPr/>
          <a:lstStyle/>
          <a:p>
            <a:endParaRPr lang="pt-BR">
              <a:solidFill>
                <a:prstClr val="black">
                  <a:tint val="75000"/>
                </a:prstClr>
              </a:solidFill>
            </a:endParaRPr>
          </a:p>
        </p:txBody>
      </p:sp>
      <p:sp>
        <p:nvSpPr>
          <p:cNvPr id="5" name="Espaço Reservado para Número de Slide 4"/>
          <p:cNvSpPr>
            <a:spLocks noGrp="1"/>
          </p:cNvSpPr>
          <p:nvPr>
            <p:ph type="sldNum" sz="quarter" idx="12"/>
          </p:nvPr>
        </p:nvSpPr>
        <p:spPr/>
        <p:txBody>
          <a:bodyPr/>
          <a:lstStyle/>
          <a:p>
            <a:fld id="{0E1229F9-9BAD-4725-A04A-8AB84F295E82}"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1376183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13F876F2-CAFB-4EBF-B503-58B022ABB5A8}" type="datetimeFigureOut">
              <a:rPr lang="pt-BR" smtClean="0">
                <a:solidFill>
                  <a:prstClr val="black">
                    <a:tint val="75000"/>
                  </a:prstClr>
                </a:solidFill>
              </a:rPr>
              <a:pPr/>
              <a:t>25/10/18</a:t>
            </a:fld>
            <a:endParaRPr lang="pt-BR">
              <a:solidFill>
                <a:prstClr val="black">
                  <a:tint val="75000"/>
                </a:prstClr>
              </a:solidFill>
            </a:endParaRPr>
          </a:p>
        </p:txBody>
      </p:sp>
      <p:sp>
        <p:nvSpPr>
          <p:cNvPr id="3" name="Espaço Reservado para Rodapé 2"/>
          <p:cNvSpPr>
            <a:spLocks noGrp="1"/>
          </p:cNvSpPr>
          <p:nvPr>
            <p:ph type="ftr" sz="quarter" idx="11"/>
          </p:nvPr>
        </p:nvSpPr>
        <p:spPr/>
        <p:txBody>
          <a:bodyPr/>
          <a:lstStyle/>
          <a:p>
            <a:endParaRPr lang="pt-BR">
              <a:solidFill>
                <a:prstClr val="black">
                  <a:tint val="75000"/>
                </a:prstClr>
              </a:solidFill>
            </a:endParaRPr>
          </a:p>
        </p:txBody>
      </p:sp>
      <p:sp>
        <p:nvSpPr>
          <p:cNvPr id="4" name="Espaço Reservado para Número de Slide 3"/>
          <p:cNvSpPr>
            <a:spLocks noGrp="1"/>
          </p:cNvSpPr>
          <p:nvPr>
            <p:ph type="sldNum" sz="quarter" idx="12"/>
          </p:nvPr>
        </p:nvSpPr>
        <p:spPr/>
        <p:txBody>
          <a:bodyPr/>
          <a:lstStyle/>
          <a:p>
            <a:fld id="{0E1229F9-9BAD-4725-A04A-8AB84F295E82}"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8699384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13F876F2-CAFB-4EBF-B503-58B022ABB5A8}"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0E1229F9-9BAD-4725-A04A-8AB84F295E82}"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9249561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13F876F2-CAFB-4EBF-B503-58B022ABB5A8}"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0E1229F9-9BAD-4725-A04A-8AB84F295E82}"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3593325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13F876F2-CAFB-4EBF-B503-58B022ABB5A8}"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0E1229F9-9BAD-4725-A04A-8AB84F295E82}"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5055363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13F876F2-CAFB-4EBF-B503-58B022ABB5A8}"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0E1229F9-9BAD-4725-A04A-8AB84F295E82}"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7611854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339E21-0196-4579-BCD6-A967D0376F32}" type="datetimeFigureOut">
              <a:rPr lang="en-GB" smtClean="0">
                <a:solidFill>
                  <a:prstClr val="black">
                    <a:tint val="75000"/>
                  </a:prstClr>
                </a:solidFill>
              </a:rPr>
              <a:pPr/>
              <a:t>25/10/2018</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8F61A835-E642-45A9-9F97-7DDEF573AF31}" type="slidenum">
              <a:rPr lang="en-GB" smtClean="0">
                <a:solidFill>
                  <a:prstClr val="black">
                    <a:tint val="75000"/>
                  </a:prstClr>
                </a:solidFill>
              </a:rPr>
              <a:pPr/>
              <a:t>‹n.º›</a:t>
            </a:fld>
            <a:endParaRPr lang="en-GB">
              <a:solidFill>
                <a:prstClr val="black">
                  <a:tint val="75000"/>
                </a:prstClr>
              </a:solidFill>
            </a:endParaRPr>
          </a:p>
        </p:txBody>
      </p:sp>
    </p:spTree>
    <p:extLst>
      <p:ext uri="{BB962C8B-B14F-4D97-AF65-F5344CB8AC3E}">
        <p14:creationId xmlns:p14="http://schemas.microsoft.com/office/powerpoint/2010/main" val="229507158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731062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EC6A3925-C996-46D6-B3DE-FA4FAD62EE36}" type="datetimeFigureOut">
              <a:rPr lang="pt-BR" smtClean="0"/>
              <a:pPr/>
              <a:t>25/10/18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F6C1CDD-74EF-4DAF-B735-4A0EEBA4258A}" type="slidenum">
              <a:rPr lang="pt-BR" smtClean="0"/>
              <a:pPr/>
              <a:t>‹n.º›</a:t>
            </a:fld>
            <a:endParaRPr lang="pt-BR"/>
          </a:p>
        </p:txBody>
      </p:sp>
    </p:spTree>
    <p:extLst>
      <p:ext uri="{BB962C8B-B14F-4D97-AF65-F5344CB8AC3E}">
        <p14:creationId xmlns:p14="http://schemas.microsoft.com/office/powerpoint/2010/main" val="19012674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413753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438683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455422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8" name="Espaço Reservado para Rodapé 7"/>
          <p:cNvSpPr>
            <a:spLocks noGrp="1"/>
          </p:cNvSpPr>
          <p:nvPr>
            <p:ph type="ftr" sz="quarter" idx="11"/>
          </p:nvPr>
        </p:nvSpPr>
        <p:spPr/>
        <p:txBody>
          <a:bodyPr/>
          <a:lstStyle/>
          <a:p>
            <a:endParaRPr lang="pt-BR">
              <a:solidFill>
                <a:prstClr val="black">
                  <a:tint val="75000"/>
                </a:prstClr>
              </a:solidFill>
            </a:endParaRPr>
          </a:p>
        </p:txBody>
      </p:sp>
      <p:sp>
        <p:nvSpPr>
          <p:cNvPr id="9" name="Espaço Reservado para Número de Slide 8"/>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3666051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4" name="Espaço Reservado para Rodapé 3"/>
          <p:cNvSpPr>
            <a:spLocks noGrp="1"/>
          </p:cNvSpPr>
          <p:nvPr>
            <p:ph type="ftr" sz="quarter" idx="11"/>
          </p:nvPr>
        </p:nvSpPr>
        <p:spPr/>
        <p:txBody>
          <a:bodyPr/>
          <a:lstStyle/>
          <a:p>
            <a:endParaRPr lang="pt-BR">
              <a:solidFill>
                <a:prstClr val="black">
                  <a:tint val="75000"/>
                </a:prstClr>
              </a:solidFill>
            </a:endParaRPr>
          </a:p>
        </p:txBody>
      </p:sp>
      <p:sp>
        <p:nvSpPr>
          <p:cNvPr id="5" name="Espaço Reservado para Número de Slide 4"/>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217467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3" name="Espaço Reservado para Rodapé 2"/>
          <p:cNvSpPr>
            <a:spLocks noGrp="1"/>
          </p:cNvSpPr>
          <p:nvPr>
            <p:ph type="ftr" sz="quarter" idx="11"/>
          </p:nvPr>
        </p:nvSpPr>
        <p:spPr/>
        <p:txBody>
          <a:bodyPr/>
          <a:lstStyle/>
          <a:p>
            <a:endParaRPr lang="pt-BR">
              <a:solidFill>
                <a:prstClr val="black">
                  <a:tint val="75000"/>
                </a:prstClr>
              </a:solidFill>
            </a:endParaRPr>
          </a:p>
        </p:txBody>
      </p:sp>
      <p:sp>
        <p:nvSpPr>
          <p:cNvPr id="4" name="Espaço Reservado para Número de Slide 3"/>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7859175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9012674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0128731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3777650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804935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EC6A3925-C996-46D6-B3DE-FA4FAD62EE36}" type="datetimeFigureOut">
              <a:rPr lang="pt-BR" smtClean="0"/>
              <a:pPr/>
              <a:t>25/10/18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CF6C1CDD-74EF-4DAF-B735-4A0EEBA4258A}" type="slidenum">
              <a:rPr lang="pt-BR" smtClean="0"/>
              <a:pPr/>
              <a:t>‹n.º›</a:t>
            </a:fld>
            <a:endParaRPr lang="pt-BR"/>
          </a:p>
        </p:txBody>
      </p:sp>
    </p:spTree>
    <p:extLst>
      <p:ext uri="{BB962C8B-B14F-4D97-AF65-F5344CB8AC3E}">
        <p14:creationId xmlns:p14="http://schemas.microsoft.com/office/powerpoint/2010/main" val="10128731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7310628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4137531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4386838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455422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8" name="Espaço Reservado para Rodapé 7"/>
          <p:cNvSpPr>
            <a:spLocks noGrp="1"/>
          </p:cNvSpPr>
          <p:nvPr>
            <p:ph type="ftr" sz="quarter" idx="11"/>
          </p:nvPr>
        </p:nvSpPr>
        <p:spPr/>
        <p:txBody>
          <a:bodyPr/>
          <a:lstStyle/>
          <a:p>
            <a:endParaRPr lang="pt-BR">
              <a:solidFill>
                <a:prstClr val="black">
                  <a:tint val="75000"/>
                </a:prstClr>
              </a:solidFill>
            </a:endParaRPr>
          </a:p>
        </p:txBody>
      </p:sp>
      <p:sp>
        <p:nvSpPr>
          <p:cNvPr id="9" name="Espaço Reservado para Número de Slide 8"/>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36660510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4" name="Espaço Reservado para Rodapé 3"/>
          <p:cNvSpPr>
            <a:spLocks noGrp="1"/>
          </p:cNvSpPr>
          <p:nvPr>
            <p:ph type="ftr" sz="quarter" idx="11"/>
          </p:nvPr>
        </p:nvSpPr>
        <p:spPr/>
        <p:txBody>
          <a:bodyPr/>
          <a:lstStyle/>
          <a:p>
            <a:endParaRPr lang="pt-BR">
              <a:solidFill>
                <a:prstClr val="black">
                  <a:tint val="75000"/>
                </a:prstClr>
              </a:solidFill>
            </a:endParaRPr>
          </a:p>
        </p:txBody>
      </p:sp>
      <p:sp>
        <p:nvSpPr>
          <p:cNvPr id="5" name="Espaço Reservado para Número de Slide 4"/>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217467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3" name="Espaço Reservado para Rodapé 2"/>
          <p:cNvSpPr>
            <a:spLocks noGrp="1"/>
          </p:cNvSpPr>
          <p:nvPr>
            <p:ph type="ftr" sz="quarter" idx="11"/>
          </p:nvPr>
        </p:nvSpPr>
        <p:spPr/>
        <p:txBody>
          <a:bodyPr/>
          <a:lstStyle/>
          <a:p>
            <a:endParaRPr lang="pt-BR">
              <a:solidFill>
                <a:prstClr val="black">
                  <a:tint val="75000"/>
                </a:prstClr>
              </a:solidFill>
            </a:endParaRPr>
          </a:p>
        </p:txBody>
      </p:sp>
      <p:sp>
        <p:nvSpPr>
          <p:cNvPr id="4" name="Espaço Reservado para Número de Slide 3"/>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7859175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9012674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6" name="Espaço Reservado para Rodapé 5"/>
          <p:cNvSpPr>
            <a:spLocks noGrp="1"/>
          </p:cNvSpPr>
          <p:nvPr>
            <p:ph type="ftr" sz="quarter" idx="11"/>
          </p:nvPr>
        </p:nvSpPr>
        <p:spPr/>
        <p:txBody>
          <a:bodyPr/>
          <a:lstStyle/>
          <a:p>
            <a:endParaRPr lang="pt-BR">
              <a:solidFill>
                <a:prstClr val="black">
                  <a:tint val="75000"/>
                </a:prstClr>
              </a:solidFill>
            </a:endParaRPr>
          </a:p>
        </p:txBody>
      </p:sp>
      <p:sp>
        <p:nvSpPr>
          <p:cNvPr id="7" name="Espaço Reservado para Número de Slide 6"/>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0128731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11"/>
          </p:nvPr>
        </p:nvSpPr>
        <p:spPr/>
        <p:txBody>
          <a:bodyPr/>
          <a:lstStyle/>
          <a:p>
            <a:endParaRPr lang="pt-BR">
              <a:solidFill>
                <a:prstClr val="black">
                  <a:tint val="75000"/>
                </a:prstClr>
              </a:solidFill>
            </a:endParaRPr>
          </a:p>
        </p:txBody>
      </p:sp>
      <p:sp>
        <p:nvSpPr>
          <p:cNvPr id="6" name="Espaço Reservado para Número de Slide 5"/>
          <p:cNvSpPr>
            <a:spLocks noGrp="1"/>
          </p:cNvSpPr>
          <p:nvPr>
            <p:ph type="sldNum" sz="quarter" idx="12"/>
          </p:nvPr>
        </p:nvSpPr>
        <p:spPr/>
        <p:txBody>
          <a:body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3777650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10.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11.xml"/><Relationship Id="rId12" Type="http://schemas.openxmlformats.org/officeDocument/2006/relationships/theme" Target="../theme/theme11.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9" Type="http://schemas.openxmlformats.org/officeDocument/2006/relationships/slideLayout" Target="../slideLayouts/slideLayout109.xml"/><Relationship Id="rId10" Type="http://schemas.openxmlformats.org/officeDocument/2006/relationships/slideLayout" Target="../slideLayouts/slideLayout11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22.xml"/><Relationship Id="rId12" Type="http://schemas.openxmlformats.org/officeDocument/2006/relationships/theme" Target="../theme/theme12.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9" Type="http://schemas.openxmlformats.org/officeDocument/2006/relationships/slideLayout" Target="../slideLayouts/slideLayout120.xml"/><Relationship Id="rId10" Type="http://schemas.openxmlformats.org/officeDocument/2006/relationships/slideLayout" Target="../slideLayouts/slideLayout12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theme" Target="../theme/theme9.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6A3925-C996-46D6-B3DE-FA4FAD62EE36}" type="datetimeFigureOut">
              <a:rPr lang="pt-BR" smtClean="0"/>
              <a:pPr/>
              <a:t>25/10/18</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6C1CDD-74EF-4DAF-B735-4A0EEBA4258A}" type="slidenum">
              <a:rPr lang="pt-BR" smtClean="0"/>
              <a:pPr/>
              <a:t>‹n.º›</a:t>
            </a:fld>
            <a:endParaRPr lang="pt-BR"/>
          </a:p>
        </p:txBody>
      </p:sp>
    </p:spTree>
    <p:extLst>
      <p:ext uri="{BB962C8B-B14F-4D97-AF65-F5344CB8AC3E}">
        <p14:creationId xmlns:p14="http://schemas.microsoft.com/office/powerpoint/2010/main" val="22642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26423679"/>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26423679"/>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26423679"/>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29C25-9184-4F87-864E-B6C14C6572B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B10739-EDB8-4AF4-A670-BF04ECD78814}"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31251590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CEEB2-2E27-4AA1-95B7-F7ED6D32BF2C}"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F43A3D-E6B8-4A25-9578-9CC10AD3C313}"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5611574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AD20E-8B40-4352-9AC6-346062FDE1A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5E96A-1A0D-4855-9F46-4DF2609CAF8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723952496"/>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9E166B-FC4E-4C4D-9799-337650006FF2}"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516C3-A9EE-4251-9CC2-9B6EFFC19BA8}"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1757783748"/>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B3B3B3"/>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altLang="pt-BR" smtClean="0"/>
              <a:t>Clique para editar o estilo do título mestre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altLang="pt-BR" smtClean="0"/>
              <a:t>Clique para editar os estilos do texto mestre</a:t>
            </a:r>
          </a:p>
          <a:p>
            <a:pPr lvl="1"/>
            <a:r>
              <a:rPr lang="pt-BR" altLang="pt-BR" smtClean="0"/>
              <a:t>Segundo nível</a:t>
            </a:r>
          </a:p>
          <a:p>
            <a:pPr lvl="2"/>
            <a:r>
              <a:rPr lang="pt-BR" altLang="pt-BR" smtClean="0"/>
              <a:t>Terceiro nível</a:t>
            </a:r>
          </a:p>
          <a:p>
            <a:pPr lvl="3"/>
            <a:r>
              <a:rPr lang="pt-BR" altLang="pt-BR" smtClean="0"/>
              <a:t>Quarto nível</a:t>
            </a:r>
          </a:p>
          <a:p>
            <a:pPr lvl="4"/>
            <a:r>
              <a:rPr lang="pt-BR" altLang="pt-BR" smtClean="0"/>
              <a:t>Quinto nível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a:defRPr>
            </a:lvl1pPr>
          </a:lstStyle>
          <a:p>
            <a:pPr fontAlgn="base">
              <a:spcBef>
                <a:spcPct val="0"/>
              </a:spcBef>
              <a:spcAft>
                <a:spcPct val="0"/>
              </a:spcAft>
              <a:defRPr/>
            </a:pPr>
            <a:endParaRPr lang="pt-B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a:defRPr>
            </a:lvl1pPr>
          </a:lstStyle>
          <a:p>
            <a:pPr fontAlgn="base">
              <a:spcBef>
                <a:spcPct val="0"/>
              </a:spcBef>
              <a:spcAft>
                <a:spcPct val="0"/>
              </a:spcAft>
              <a:defRPr/>
            </a:pPr>
            <a:endParaRPr lang="pt-B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a:defRPr>
            </a:lvl1pPr>
          </a:lstStyle>
          <a:p>
            <a:pPr fontAlgn="base">
              <a:spcBef>
                <a:spcPct val="0"/>
              </a:spcBef>
              <a:spcAft>
                <a:spcPct val="0"/>
              </a:spcAft>
              <a:defRPr/>
            </a:pPr>
            <a:fld id="{F2E196BC-D1C3-41A8-8A47-ACD629CD126B}" type="slidenum">
              <a:rPr lang="pt-BR"/>
              <a:pPr fontAlgn="base">
                <a:spcBef>
                  <a:spcPct val="0"/>
                </a:spcBef>
                <a:spcAft>
                  <a:spcPct val="0"/>
                </a:spcAft>
                <a:defRPr/>
              </a:pPr>
              <a:t>‹n.º›</a:t>
            </a:fld>
            <a:endParaRPr lang="pt-BR"/>
          </a:p>
        </p:txBody>
      </p:sp>
    </p:spTree>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F876F2-CAFB-4EBF-B503-58B022ABB5A8}"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1229F9-9BAD-4725-A04A-8AB84F295E82}"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37254634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293" tIns="45643" rIns="91293" bIns="45643"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1"/>
            <a:ext cx="8229600" cy="4525963"/>
          </a:xfrm>
          <a:prstGeom prst="rect">
            <a:avLst/>
          </a:prstGeom>
        </p:spPr>
        <p:txBody>
          <a:bodyPr vert="horz" lIns="91293" tIns="45643" rIns="91293" bIns="4564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71"/>
            <a:ext cx="2133600" cy="365125"/>
          </a:xfrm>
          <a:prstGeom prst="rect">
            <a:avLst/>
          </a:prstGeom>
        </p:spPr>
        <p:txBody>
          <a:bodyPr vert="horz" lIns="91293" tIns="45643" rIns="91293" bIns="45643" rtlCol="0" anchor="ctr"/>
          <a:lstStyle>
            <a:lvl1pPr algn="l">
              <a:defRPr sz="1200">
                <a:solidFill>
                  <a:schemeClr val="tx1">
                    <a:tint val="75000"/>
                  </a:schemeClr>
                </a:solidFill>
              </a:defRPr>
            </a:lvl1pPr>
          </a:lstStyle>
          <a:p>
            <a:pPr defTabSz="912909"/>
            <a:fld id="{6D339E21-0196-4579-BCD6-A967D0376F32}" type="datetimeFigureOut">
              <a:rPr lang="en-GB" smtClean="0">
                <a:solidFill>
                  <a:prstClr val="black">
                    <a:tint val="75000"/>
                  </a:prstClr>
                </a:solidFill>
              </a:rPr>
              <a:pPr defTabSz="912909"/>
              <a:t>25/10/2018</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71"/>
            <a:ext cx="2895600" cy="365125"/>
          </a:xfrm>
          <a:prstGeom prst="rect">
            <a:avLst/>
          </a:prstGeom>
        </p:spPr>
        <p:txBody>
          <a:bodyPr vert="horz" lIns="91293" tIns="45643" rIns="91293" bIns="45643" rtlCol="0" anchor="ctr"/>
          <a:lstStyle>
            <a:lvl1pPr algn="ctr">
              <a:defRPr sz="1200">
                <a:solidFill>
                  <a:schemeClr val="tx1">
                    <a:tint val="75000"/>
                  </a:schemeClr>
                </a:solidFill>
              </a:defRPr>
            </a:lvl1pPr>
          </a:lstStyle>
          <a:p>
            <a:pPr defTabSz="912909"/>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71"/>
            <a:ext cx="2133600" cy="365125"/>
          </a:xfrm>
          <a:prstGeom prst="rect">
            <a:avLst/>
          </a:prstGeom>
        </p:spPr>
        <p:txBody>
          <a:bodyPr vert="horz" lIns="91293" tIns="45643" rIns="91293" bIns="45643" rtlCol="0" anchor="ctr"/>
          <a:lstStyle>
            <a:lvl1pPr algn="r">
              <a:defRPr sz="1200">
                <a:solidFill>
                  <a:schemeClr val="tx1">
                    <a:tint val="75000"/>
                  </a:schemeClr>
                </a:solidFill>
              </a:defRPr>
            </a:lvl1pPr>
          </a:lstStyle>
          <a:p>
            <a:pPr defTabSz="912909"/>
            <a:fld id="{8F61A835-E642-45A9-9F97-7DDEF573AF31}" type="slidenum">
              <a:rPr lang="en-GB" smtClean="0">
                <a:solidFill>
                  <a:prstClr val="black">
                    <a:tint val="75000"/>
                  </a:prstClr>
                </a:solidFill>
              </a:rPr>
              <a:pPr defTabSz="912909"/>
              <a:t>‹n.º›</a:t>
            </a:fld>
            <a:endParaRPr lang="en-GB">
              <a:solidFill>
                <a:prstClr val="black">
                  <a:tint val="75000"/>
                </a:prstClr>
              </a:solidFill>
            </a:endParaRPr>
          </a:p>
        </p:txBody>
      </p:sp>
    </p:spTree>
    <p:extLst>
      <p:ext uri="{BB962C8B-B14F-4D97-AF65-F5344CB8AC3E}">
        <p14:creationId xmlns:p14="http://schemas.microsoft.com/office/powerpoint/2010/main" val="2734522359"/>
      </p:ext>
    </p:extLst>
  </p:cSld>
  <p:clrMap bg1="lt1" tx1="dk1" bg2="lt2" tx2="dk2" accent1="accent1" accent2="accent2" accent3="accent3" accent4="accent4" accent5="accent5" accent6="accent6" hlink="hlink" folHlink="folHlink"/>
  <p:sldLayoutIdLst>
    <p:sldLayoutId id="2147483937" r:id="rId1"/>
  </p:sldLayoutIdLst>
  <p:txStyles>
    <p:titleStyle>
      <a:lvl1pPr algn="ctr" defTabSz="912909" rtl="0" eaLnBrk="1" latinLnBrk="0" hangingPunct="1">
        <a:spcBef>
          <a:spcPct val="0"/>
        </a:spcBef>
        <a:buNone/>
        <a:defRPr sz="4400" kern="1200">
          <a:solidFill>
            <a:schemeClr val="tx1"/>
          </a:solidFill>
          <a:latin typeface="+mj-lt"/>
          <a:ea typeface="+mj-ea"/>
          <a:cs typeface="+mj-cs"/>
        </a:defRPr>
      </a:lvl1pPr>
    </p:titleStyle>
    <p:bodyStyle>
      <a:lvl1pPr marL="342333" indent="-342333" algn="l" defTabSz="912909"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1732" indent="-285288" algn="l" defTabSz="912909"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1131" indent="-228222" algn="l" defTabSz="91290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7575" indent="-228222" algn="l" defTabSz="9129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4039" indent="-228222" algn="l" defTabSz="9129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0484" indent="-228222" algn="l" defTabSz="9129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6937" indent="-228222" algn="l" defTabSz="9129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3392" indent="-228222" algn="l" defTabSz="9129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79837" indent="-228222" algn="l" defTabSz="9129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2909" rtl="0" eaLnBrk="1" latinLnBrk="0" hangingPunct="1">
        <a:defRPr sz="1800" kern="1200">
          <a:solidFill>
            <a:schemeClr val="tx1"/>
          </a:solidFill>
          <a:latin typeface="+mn-lt"/>
          <a:ea typeface="+mn-ea"/>
          <a:cs typeface="+mn-cs"/>
        </a:defRPr>
      </a:lvl1pPr>
      <a:lvl2pPr marL="456444" algn="l" defTabSz="912909" rtl="0" eaLnBrk="1" latinLnBrk="0" hangingPunct="1">
        <a:defRPr sz="1800" kern="1200">
          <a:solidFill>
            <a:schemeClr val="tx1"/>
          </a:solidFill>
          <a:latin typeface="+mn-lt"/>
          <a:ea typeface="+mn-ea"/>
          <a:cs typeface="+mn-cs"/>
        </a:defRPr>
      </a:lvl2pPr>
      <a:lvl3pPr marL="912909" algn="l" defTabSz="912909" rtl="0" eaLnBrk="1" latinLnBrk="0" hangingPunct="1">
        <a:defRPr sz="1800" kern="1200">
          <a:solidFill>
            <a:schemeClr val="tx1"/>
          </a:solidFill>
          <a:latin typeface="+mn-lt"/>
          <a:ea typeface="+mn-ea"/>
          <a:cs typeface="+mn-cs"/>
        </a:defRPr>
      </a:lvl3pPr>
      <a:lvl4pPr marL="1369353" algn="l" defTabSz="912909" rtl="0" eaLnBrk="1" latinLnBrk="0" hangingPunct="1">
        <a:defRPr sz="1800" kern="1200">
          <a:solidFill>
            <a:schemeClr val="tx1"/>
          </a:solidFill>
          <a:latin typeface="+mn-lt"/>
          <a:ea typeface="+mn-ea"/>
          <a:cs typeface="+mn-cs"/>
        </a:defRPr>
      </a:lvl4pPr>
      <a:lvl5pPr marL="1825798" algn="l" defTabSz="912909" rtl="0" eaLnBrk="1" latinLnBrk="0" hangingPunct="1">
        <a:defRPr sz="1800" kern="1200">
          <a:solidFill>
            <a:schemeClr val="tx1"/>
          </a:solidFill>
          <a:latin typeface="+mn-lt"/>
          <a:ea typeface="+mn-ea"/>
          <a:cs typeface="+mn-cs"/>
        </a:defRPr>
      </a:lvl5pPr>
      <a:lvl6pPr marL="2282262" algn="l" defTabSz="912909" rtl="0" eaLnBrk="1" latinLnBrk="0" hangingPunct="1">
        <a:defRPr sz="1800" kern="1200">
          <a:solidFill>
            <a:schemeClr val="tx1"/>
          </a:solidFill>
          <a:latin typeface="+mn-lt"/>
          <a:ea typeface="+mn-ea"/>
          <a:cs typeface="+mn-cs"/>
        </a:defRPr>
      </a:lvl6pPr>
      <a:lvl7pPr marL="2738706" algn="l" defTabSz="912909" rtl="0" eaLnBrk="1" latinLnBrk="0" hangingPunct="1">
        <a:defRPr sz="1800" kern="1200">
          <a:solidFill>
            <a:schemeClr val="tx1"/>
          </a:solidFill>
          <a:latin typeface="+mn-lt"/>
          <a:ea typeface="+mn-ea"/>
          <a:cs typeface="+mn-cs"/>
        </a:defRPr>
      </a:lvl7pPr>
      <a:lvl8pPr marL="3195164" algn="l" defTabSz="912909" rtl="0" eaLnBrk="1" latinLnBrk="0" hangingPunct="1">
        <a:defRPr sz="1800" kern="1200">
          <a:solidFill>
            <a:schemeClr val="tx1"/>
          </a:solidFill>
          <a:latin typeface="+mn-lt"/>
          <a:ea typeface="+mn-ea"/>
          <a:cs typeface="+mn-cs"/>
        </a:defRPr>
      </a:lvl8pPr>
      <a:lvl9pPr marL="3651615" algn="l" defTabSz="91290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6A3925-C996-46D6-B3DE-FA4FAD62EE36}" type="datetimeFigureOut">
              <a:rPr lang="pt-BR" smtClean="0">
                <a:solidFill>
                  <a:prstClr val="black">
                    <a:tint val="75000"/>
                  </a:prstClr>
                </a:solidFill>
              </a:rPr>
              <a:pPr/>
              <a:t>25/10/18</a:t>
            </a:fld>
            <a:endParaRPr lang="pt-BR">
              <a:solidFill>
                <a:prstClr val="black">
                  <a:tint val="75000"/>
                </a:prstClr>
              </a:solidFill>
            </a:endParaRP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solidFill>
                <a:prstClr val="black">
                  <a:tint val="75000"/>
                </a:prstClr>
              </a:solidFill>
            </a:endParaRP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6C1CDD-74EF-4DAF-B735-4A0EEBA4258A}" type="slidenum">
              <a:rPr lang="pt-BR" smtClean="0">
                <a:solidFill>
                  <a:prstClr val="black">
                    <a:tint val="75000"/>
                  </a:prstClr>
                </a:solidFill>
              </a:rPr>
              <a:pPr/>
              <a:t>‹n.º›</a:t>
            </a:fld>
            <a:endParaRPr lang="pt-BR">
              <a:solidFill>
                <a:prstClr val="black">
                  <a:tint val="75000"/>
                </a:prstClr>
              </a:solidFill>
            </a:endParaRPr>
          </a:p>
        </p:txBody>
      </p:sp>
    </p:spTree>
    <p:extLst>
      <p:ext uri="{BB962C8B-B14F-4D97-AF65-F5344CB8AC3E}">
        <p14:creationId xmlns:p14="http://schemas.microsoft.com/office/powerpoint/2010/main" val="226423679"/>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slide" Target="slide2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image" Target="../media/image2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12.xml"/><Relationship Id="rId3" Type="http://schemas.openxmlformats.org/officeDocument/2006/relationships/slide" Target="slide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slide" Target="slide16.xml"/><Relationship Id="rId1" Type="http://schemas.openxmlformats.org/officeDocument/2006/relationships/slideLayout" Target="../slideLayouts/slideLayout80.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4" Type="http://schemas.openxmlformats.org/officeDocument/2006/relationships/image" Target="../media/image4.jpeg"/><Relationship Id="rId5" Type="http://schemas.openxmlformats.org/officeDocument/2006/relationships/image" Target="../media/image5.gif"/><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slide" Target="slide22.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p:cNvPicPr>
            <a:picLocks noChangeAspect="1" noChangeArrowheads="1"/>
          </p:cNvPicPr>
          <p:nvPr/>
        </p:nvPicPr>
        <p:blipFill>
          <a:blip r:embed="rId2" cstate="print"/>
          <a:srcRect l="14370" t="13433" r="15561" b="62127"/>
          <a:stretch>
            <a:fillRect/>
          </a:stretch>
        </p:blipFill>
        <p:spPr bwMode="auto">
          <a:xfrm>
            <a:off x="8208" y="11216"/>
            <a:ext cx="9124680" cy="1789421"/>
          </a:xfrm>
          <a:prstGeom prst="rect">
            <a:avLst/>
          </a:prstGeom>
          <a:noFill/>
          <a:ln w="9525">
            <a:noFill/>
            <a:miter lim="800000"/>
            <a:headEnd/>
            <a:tailEnd/>
          </a:ln>
        </p:spPr>
      </p:pic>
      <p:sp>
        <p:nvSpPr>
          <p:cNvPr id="4" name="CaixaDeTexto 3"/>
          <p:cNvSpPr txBox="1"/>
          <p:nvPr/>
        </p:nvSpPr>
        <p:spPr>
          <a:xfrm>
            <a:off x="864096" y="1844824"/>
            <a:ext cx="7380312" cy="369332"/>
          </a:xfrm>
          <a:prstGeom prst="rect">
            <a:avLst/>
          </a:prstGeom>
          <a:noFill/>
        </p:spPr>
        <p:txBody>
          <a:bodyPr wrap="square" rtlCol="0">
            <a:spAutoFit/>
          </a:bodyPr>
          <a:lstStyle/>
          <a:p>
            <a:r>
              <a:rPr lang="pt-BR" b="1" dirty="0" smtClean="0"/>
              <a:t>14º. Congresso Brasileiro de Sistemas – UFGO – 25 e 26 de Outubro de 2018 </a:t>
            </a:r>
            <a:endParaRPr lang="pt-BR" b="1" dirty="0"/>
          </a:p>
        </p:txBody>
      </p:sp>
      <p:sp>
        <p:nvSpPr>
          <p:cNvPr id="5" name="CaixaDeTexto 4"/>
          <p:cNvSpPr txBox="1"/>
          <p:nvPr/>
        </p:nvSpPr>
        <p:spPr>
          <a:xfrm>
            <a:off x="0" y="2132856"/>
            <a:ext cx="9144000" cy="646331"/>
          </a:xfrm>
          <a:prstGeom prst="rect">
            <a:avLst/>
          </a:prstGeom>
          <a:noFill/>
        </p:spPr>
        <p:txBody>
          <a:bodyPr wrap="square" rtlCol="0">
            <a:spAutoFit/>
          </a:bodyPr>
          <a:lstStyle/>
          <a:p>
            <a:pPr algn="ctr"/>
            <a:r>
              <a:rPr lang="pt-BR" i="1" dirty="0" smtClean="0"/>
              <a:t> </a:t>
            </a:r>
            <a:r>
              <a:rPr lang="pt-BR" b="1" i="1" dirty="0" smtClean="0"/>
              <a:t>“Pensamento Sistêmico em Revista: aprendizados e conquistas ante o </a:t>
            </a:r>
            <a:r>
              <a:rPr lang="pt-BR" b="1" i="1" dirty="0" err="1" smtClean="0"/>
              <a:t>superlativismo</a:t>
            </a:r>
            <a:r>
              <a:rPr lang="pt-BR" b="1" i="1" dirty="0" smtClean="0"/>
              <a:t> cibernético e a sociedade pós-industrial”</a:t>
            </a:r>
            <a:endParaRPr lang="pt-BR" i="1" dirty="0"/>
          </a:p>
        </p:txBody>
      </p:sp>
      <p:cxnSp>
        <p:nvCxnSpPr>
          <p:cNvPr id="7" name="Conector reto 6"/>
          <p:cNvCxnSpPr/>
          <p:nvPr/>
        </p:nvCxnSpPr>
        <p:spPr>
          <a:xfrm>
            <a:off x="0" y="2850592"/>
            <a:ext cx="9144000" cy="0"/>
          </a:xfrm>
          <a:prstGeom prst="line">
            <a:avLst/>
          </a:prstGeom>
          <a:ln w="38100">
            <a:solidFill>
              <a:srgbClr val="003300"/>
            </a:solidFill>
          </a:ln>
        </p:spPr>
        <p:style>
          <a:lnRef idx="1">
            <a:schemeClr val="accent1"/>
          </a:lnRef>
          <a:fillRef idx="0">
            <a:schemeClr val="accent1"/>
          </a:fillRef>
          <a:effectRef idx="0">
            <a:schemeClr val="accent1"/>
          </a:effectRef>
          <a:fontRef idx="minor">
            <a:schemeClr val="tx1"/>
          </a:fontRef>
        </p:style>
      </p:cxnSp>
      <p:sp>
        <p:nvSpPr>
          <p:cNvPr id="8" name="CaixaDeTexto 7"/>
          <p:cNvSpPr txBox="1"/>
          <p:nvPr/>
        </p:nvSpPr>
        <p:spPr>
          <a:xfrm>
            <a:off x="179512" y="3480381"/>
            <a:ext cx="8784976" cy="830997"/>
          </a:xfrm>
          <a:prstGeom prst="rect">
            <a:avLst/>
          </a:prstGeom>
          <a:noFill/>
        </p:spPr>
        <p:txBody>
          <a:bodyPr wrap="square" rtlCol="0">
            <a:spAutoFit/>
          </a:bodyPr>
          <a:lstStyle/>
          <a:p>
            <a:r>
              <a:rPr lang="pt-BR" sz="2400" b="1" dirty="0" smtClean="0">
                <a:solidFill>
                  <a:srgbClr val="003300"/>
                </a:solidFill>
                <a:latin typeface="Arial Black" pitchFamily="34" charset="0"/>
              </a:rPr>
              <a:t>“O dia depois de amanhã”: pensamento sistêmico-cibernético para aprender a viver no </a:t>
            </a:r>
            <a:r>
              <a:rPr lang="pt-BR" sz="2400" b="1" dirty="0" err="1" smtClean="0">
                <a:solidFill>
                  <a:srgbClr val="003300"/>
                </a:solidFill>
                <a:latin typeface="Arial Black" pitchFamily="34" charset="0"/>
              </a:rPr>
              <a:t>Antropoceno</a:t>
            </a:r>
            <a:endParaRPr lang="pt-BR" sz="2400" dirty="0" smtClean="0">
              <a:solidFill>
                <a:srgbClr val="003300"/>
              </a:solidFill>
              <a:latin typeface="Arial Black" pitchFamily="34" charset="0"/>
            </a:endParaRPr>
          </a:p>
        </p:txBody>
      </p:sp>
      <p:cxnSp>
        <p:nvCxnSpPr>
          <p:cNvPr id="9" name="Conector reto 8"/>
          <p:cNvCxnSpPr/>
          <p:nvPr/>
        </p:nvCxnSpPr>
        <p:spPr>
          <a:xfrm>
            <a:off x="-11376" y="4941168"/>
            <a:ext cx="9144000" cy="0"/>
          </a:xfrm>
          <a:prstGeom prst="line">
            <a:avLst/>
          </a:prstGeom>
          <a:ln w="38100">
            <a:solidFill>
              <a:srgbClr val="003300"/>
            </a:solidFill>
          </a:ln>
        </p:spPr>
        <p:style>
          <a:lnRef idx="1">
            <a:schemeClr val="accent1"/>
          </a:lnRef>
          <a:fillRef idx="0">
            <a:schemeClr val="accent1"/>
          </a:fillRef>
          <a:effectRef idx="0">
            <a:schemeClr val="accent1"/>
          </a:effectRef>
          <a:fontRef idx="minor">
            <a:schemeClr val="tx1"/>
          </a:fontRef>
        </p:style>
      </p:cxnSp>
      <p:sp>
        <p:nvSpPr>
          <p:cNvPr id="10" name="Retângulo 9"/>
          <p:cNvSpPr/>
          <p:nvPr/>
        </p:nvSpPr>
        <p:spPr>
          <a:xfrm>
            <a:off x="4320480" y="5373216"/>
            <a:ext cx="4572000" cy="1015663"/>
          </a:xfrm>
          <a:prstGeom prst="rect">
            <a:avLst/>
          </a:prstGeom>
        </p:spPr>
        <p:txBody>
          <a:bodyPr>
            <a:spAutoFit/>
          </a:bodyPr>
          <a:lstStyle/>
          <a:p>
            <a:pPr algn="r"/>
            <a:r>
              <a:rPr lang="pt-BR" sz="2000" b="1" dirty="0" smtClean="0"/>
              <a:t>Sandro Luis </a:t>
            </a:r>
            <a:r>
              <a:rPr lang="pt-BR" sz="2000" b="1" dirty="0" err="1" smtClean="0"/>
              <a:t>Schlindwein</a:t>
            </a:r>
            <a:r>
              <a:rPr lang="pt-BR" sz="2000" b="1" dirty="0" smtClean="0"/>
              <a:t/>
            </a:r>
            <a:br>
              <a:rPr lang="pt-BR" sz="2000" b="1" dirty="0" smtClean="0"/>
            </a:br>
            <a:r>
              <a:rPr lang="pt-BR" sz="2000" b="1" dirty="0" smtClean="0"/>
              <a:t>UFSC – Florianópolis (SC)</a:t>
            </a:r>
          </a:p>
          <a:p>
            <a:pPr algn="r"/>
            <a:r>
              <a:rPr lang="pt-BR" sz="2000" b="1" dirty="0" smtClean="0"/>
              <a:t>sandro.schlindwein@ufsc.br</a:t>
            </a:r>
            <a:endParaRPr lang="pt-BR" sz="20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Content Placeholder 4"/>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a:xfrm>
            <a:off x="179512" y="1639131"/>
            <a:ext cx="8713788" cy="4545013"/>
          </a:xfrm>
        </p:spPr>
      </p:pic>
      <p:sp>
        <p:nvSpPr>
          <p:cNvPr id="2" name="CaixaDeTexto 1"/>
          <p:cNvSpPr txBox="1"/>
          <p:nvPr/>
        </p:nvSpPr>
        <p:spPr>
          <a:xfrm>
            <a:off x="323528" y="188640"/>
            <a:ext cx="8496944" cy="830997"/>
          </a:xfrm>
          <a:prstGeom prst="rect">
            <a:avLst/>
          </a:prstGeom>
          <a:noFill/>
        </p:spPr>
        <p:txBody>
          <a:bodyPr wrap="square" rtlCol="0">
            <a:spAutoFit/>
          </a:bodyPr>
          <a:lstStyle/>
          <a:p>
            <a:r>
              <a:rPr lang="pt-BR" sz="2400" dirty="0" smtClean="0">
                <a:solidFill>
                  <a:srgbClr val="FF0000"/>
                </a:solidFill>
                <a:latin typeface="Arial Black" panose="020B0A04020102020204" pitchFamily="34" charset="0"/>
              </a:rPr>
              <a:t>Rompendo com a “ inércia fundamental”: nossas escolhas de enquadramento/</a:t>
            </a:r>
            <a:r>
              <a:rPr lang="pt-BR" sz="2400" dirty="0" err="1" smtClean="0">
                <a:solidFill>
                  <a:srgbClr val="FF0000"/>
                </a:solidFill>
                <a:latin typeface="Arial Black" panose="020B0A04020102020204" pitchFamily="34" charset="0"/>
              </a:rPr>
              <a:t>re-enquadramento</a:t>
            </a:r>
            <a:endParaRPr lang="pt-BR" sz="2400" dirty="0">
              <a:solidFill>
                <a:srgbClr val="FF0000"/>
              </a:solidFill>
              <a:latin typeface="Arial Black" panose="020B0A04020102020204" pitchFamily="34" charset="0"/>
            </a:endParaRPr>
          </a:p>
        </p:txBody>
      </p:sp>
      <p:sp>
        <p:nvSpPr>
          <p:cNvPr id="3" name="CaixaDeTexto 2"/>
          <p:cNvSpPr txBox="1"/>
          <p:nvPr/>
        </p:nvSpPr>
        <p:spPr>
          <a:xfrm>
            <a:off x="539552" y="1065510"/>
            <a:ext cx="8010525" cy="923330"/>
          </a:xfrm>
          <a:prstGeom prst="rect">
            <a:avLst/>
          </a:prstGeom>
          <a:noFill/>
        </p:spPr>
        <p:txBody>
          <a:bodyPr wrap="square" rtlCol="0">
            <a:spAutoFit/>
          </a:bodyPr>
          <a:lstStyle/>
          <a:p>
            <a:r>
              <a:rPr lang="en-GB" altLang="en-US" dirty="0" err="1">
                <a:solidFill>
                  <a:srgbClr val="003300"/>
                </a:solidFill>
                <a:latin typeface="Arial Black" panose="020B0A04020102020204" pitchFamily="34" charset="0"/>
              </a:rPr>
              <a:t>Reformular</a:t>
            </a:r>
            <a:r>
              <a:rPr lang="en-GB" altLang="en-US" dirty="0">
                <a:solidFill>
                  <a:srgbClr val="003300"/>
                </a:solidFill>
                <a:latin typeface="Arial Black" panose="020B0A04020102020204" pitchFamily="34" charset="0"/>
              </a:rPr>
              <a:t> </a:t>
            </a:r>
            <a:r>
              <a:rPr lang="en-GB" altLang="en-US" dirty="0" err="1">
                <a:solidFill>
                  <a:srgbClr val="003300"/>
                </a:solidFill>
                <a:latin typeface="Arial Black" panose="020B0A04020102020204" pitchFamily="34" charset="0"/>
              </a:rPr>
              <a:t>como</a:t>
            </a:r>
            <a:r>
              <a:rPr lang="en-GB" altLang="en-US" dirty="0">
                <a:solidFill>
                  <a:srgbClr val="003300"/>
                </a:solidFill>
                <a:latin typeface="Arial Black" panose="020B0A04020102020204" pitchFamily="34" charset="0"/>
              </a:rPr>
              <a:t> </a:t>
            </a:r>
            <a:r>
              <a:rPr lang="en-GB" altLang="en-US" dirty="0" err="1">
                <a:solidFill>
                  <a:srgbClr val="003300"/>
                </a:solidFill>
                <a:latin typeface="Arial Black" panose="020B0A04020102020204" pitchFamily="34" charset="0"/>
              </a:rPr>
              <a:t>pensamos</a:t>
            </a:r>
            <a:r>
              <a:rPr lang="en-GB" altLang="en-US" dirty="0">
                <a:solidFill>
                  <a:srgbClr val="003300"/>
                </a:solidFill>
                <a:latin typeface="Arial Black" panose="020B0A04020102020204" pitchFamily="34" charset="0"/>
              </a:rPr>
              <a:t> e </a:t>
            </a:r>
            <a:r>
              <a:rPr lang="en-GB" altLang="en-US" dirty="0" err="1">
                <a:solidFill>
                  <a:srgbClr val="003300"/>
                </a:solidFill>
                <a:latin typeface="Arial Black" panose="020B0A04020102020204" pitchFamily="34" charset="0"/>
              </a:rPr>
              <a:t>agimos</a:t>
            </a:r>
            <a:r>
              <a:rPr lang="en-GB" altLang="en-US" dirty="0" smtClean="0">
                <a:solidFill>
                  <a:srgbClr val="003300"/>
                </a:solidFill>
                <a:latin typeface="Arial Black" panose="020B0A04020102020204" pitchFamily="34" charset="0"/>
              </a:rPr>
              <a:t>? Como </a:t>
            </a:r>
            <a:r>
              <a:rPr lang="en-GB" altLang="en-US" dirty="0" err="1" smtClean="0">
                <a:solidFill>
                  <a:srgbClr val="003300"/>
                </a:solidFill>
                <a:latin typeface="Arial Black" panose="020B0A04020102020204" pitchFamily="34" charset="0"/>
              </a:rPr>
              <a:t>formulamos</a:t>
            </a:r>
            <a:r>
              <a:rPr lang="en-GB" altLang="en-US" dirty="0" smtClean="0">
                <a:solidFill>
                  <a:srgbClr val="003300"/>
                </a:solidFill>
                <a:latin typeface="Arial Black" panose="020B0A04020102020204" pitchFamily="34" charset="0"/>
              </a:rPr>
              <a:t> /</a:t>
            </a:r>
            <a:r>
              <a:rPr lang="en-GB" altLang="en-US" dirty="0" err="1">
                <a:solidFill>
                  <a:srgbClr val="003300"/>
                </a:solidFill>
                <a:latin typeface="Arial Black" panose="020B0A04020102020204" pitchFamily="34" charset="0"/>
              </a:rPr>
              <a:t>enquadramos</a:t>
            </a:r>
            <a:r>
              <a:rPr lang="en-GB" altLang="en-US" dirty="0">
                <a:solidFill>
                  <a:srgbClr val="003300"/>
                </a:solidFill>
                <a:latin typeface="Arial Black" panose="020B0A04020102020204" pitchFamily="34" charset="0"/>
              </a:rPr>
              <a:t> o que </a:t>
            </a:r>
            <a:r>
              <a:rPr lang="en-GB" altLang="en-US" dirty="0" err="1">
                <a:solidFill>
                  <a:srgbClr val="003300"/>
                </a:solidFill>
                <a:latin typeface="Arial Black" panose="020B0A04020102020204" pitchFamily="34" charset="0"/>
              </a:rPr>
              <a:t>deve</a:t>
            </a:r>
            <a:r>
              <a:rPr lang="en-GB" altLang="en-US" dirty="0">
                <a:solidFill>
                  <a:srgbClr val="003300"/>
                </a:solidFill>
                <a:latin typeface="Arial Black" panose="020B0A04020102020204" pitchFamily="34" charset="0"/>
              </a:rPr>
              <a:t> ser </a:t>
            </a:r>
            <a:r>
              <a:rPr lang="en-GB" altLang="en-US" dirty="0" err="1">
                <a:solidFill>
                  <a:srgbClr val="003300"/>
                </a:solidFill>
                <a:latin typeface="Arial Black" panose="020B0A04020102020204" pitchFamily="34" charset="0"/>
              </a:rPr>
              <a:t>governado</a:t>
            </a:r>
            <a:r>
              <a:rPr lang="en-GB" altLang="en-US" dirty="0" smtClean="0">
                <a:solidFill>
                  <a:srgbClr val="003300"/>
                </a:solidFill>
                <a:latin typeface="Arial Black" panose="020B0A04020102020204" pitchFamily="34" charset="0"/>
              </a:rPr>
              <a:t>? Como </a:t>
            </a:r>
            <a:r>
              <a:rPr lang="en-GB" altLang="en-US" dirty="0" err="1" smtClean="0">
                <a:solidFill>
                  <a:srgbClr val="003300"/>
                </a:solidFill>
                <a:latin typeface="Arial Black" panose="020B0A04020102020204" pitchFamily="34" charset="0"/>
              </a:rPr>
              <a:t>entendemos</a:t>
            </a:r>
            <a:r>
              <a:rPr lang="en-GB" altLang="en-US" dirty="0" smtClean="0">
                <a:solidFill>
                  <a:srgbClr val="003300"/>
                </a:solidFill>
                <a:latin typeface="Arial Black" panose="020B0A04020102020204" pitchFamily="34" charset="0"/>
              </a:rPr>
              <a:t> </a:t>
            </a:r>
            <a:r>
              <a:rPr lang="en-GB" altLang="en-US" dirty="0" err="1" smtClean="0">
                <a:solidFill>
                  <a:srgbClr val="003300"/>
                </a:solidFill>
                <a:latin typeface="Arial Black" panose="020B0A04020102020204" pitchFamily="34" charset="0"/>
              </a:rPr>
              <a:t>governança</a:t>
            </a:r>
            <a:r>
              <a:rPr lang="en-GB" altLang="en-US" dirty="0" smtClean="0">
                <a:solidFill>
                  <a:srgbClr val="003300"/>
                </a:solidFill>
                <a:latin typeface="Arial Black" panose="020B0A04020102020204" pitchFamily="34" charset="0"/>
              </a:rPr>
              <a:t>?</a:t>
            </a:r>
            <a:endParaRPr lang="pt-BR" dirty="0">
              <a:solidFill>
                <a:srgbClr val="003300"/>
              </a:solidFill>
              <a:latin typeface="Arial Black" panose="020B0A04020102020204" pitchFamily="34" charset="0"/>
            </a:endParaRPr>
          </a:p>
        </p:txBody>
      </p:sp>
      <p:sp>
        <p:nvSpPr>
          <p:cNvPr id="6" name="Seta para a esquerda e para a direita 5"/>
          <p:cNvSpPr/>
          <p:nvPr/>
        </p:nvSpPr>
        <p:spPr>
          <a:xfrm>
            <a:off x="467544" y="5301208"/>
            <a:ext cx="8352928" cy="1072296"/>
          </a:xfrm>
          <a:prstGeom prst="lef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83568" y="5621178"/>
            <a:ext cx="1595360" cy="400110"/>
          </a:xfrm>
          <a:prstGeom prst="rect">
            <a:avLst/>
          </a:prstGeom>
          <a:noFill/>
        </p:spPr>
        <p:txBody>
          <a:bodyPr wrap="square" rtlCol="0">
            <a:spAutoFit/>
          </a:bodyPr>
          <a:lstStyle/>
          <a:p>
            <a:r>
              <a:rPr lang="pt-BR" sz="2000" dirty="0" smtClean="0">
                <a:solidFill>
                  <a:schemeClr val="bg1"/>
                </a:solidFill>
                <a:latin typeface="Arial Black" pitchFamily="34" charset="0"/>
              </a:rPr>
              <a:t>PASSADO</a:t>
            </a:r>
            <a:endParaRPr lang="pt-BR" sz="2000" dirty="0">
              <a:solidFill>
                <a:schemeClr val="bg1"/>
              </a:solidFill>
              <a:latin typeface="Arial Black" pitchFamily="34" charset="0"/>
            </a:endParaRPr>
          </a:p>
        </p:txBody>
      </p:sp>
      <p:sp>
        <p:nvSpPr>
          <p:cNvPr id="8" name="CaixaDeTexto 7"/>
          <p:cNvSpPr txBox="1"/>
          <p:nvPr/>
        </p:nvSpPr>
        <p:spPr>
          <a:xfrm>
            <a:off x="7146726" y="5621178"/>
            <a:ext cx="1457722" cy="400110"/>
          </a:xfrm>
          <a:prstGeom prst="rect">
            <a:avLst/>
          </a:prstGeom>
          <a:noFill/>
        </p:spPr>
        <p:txBody>
          <a:bodyPr wrap="square" rtlCol="0">
            <a:spAutoFit/>
          </a:bodyPr>
          <a:lstStyle/>
          <a:p>
            <a:r>
              <a:rPr lang="pt-BR" sz="2000" dirty="0" smtClean="0">
                <a:solidFill>
                  <a:schemeClr val="bg1"/>
                </a:solidFill>
                <a:latin typeface="Arial Black" pitchFamily="34" charset="0"/>
              </a:rPr>
              <a:t>FUTURO</a:t>
            </a:r>
            <a:endParaRPr lang="pt-BR" sz="2000" dirty="0">
              <a:solidFill>
                <a:schemeClr val="bg1"/>
              </a:solidFill>
              <a:latin typeface="Arial Black" pitchFamily="34" charset="0"/>
            </a:endParaRPr>
          </a:p>
        </p:txBody>
      </p:sp>
      <p:sp>
        <p:nvSpPr>
          <p:cNvPr id="9" name="CaixaDeTexto 8"/>
          <p:cNvSpPr txBox="1"/>
          <p:nvPr/>
        </p:nvSpPr>
        <p:spPr>
          <a:xfrm>
            <a:off x="7275541" y="6444044"/>
            <a:ext cx="1832963" cy="369332"/>
          </a:xfrm>
          <a:prstGeom prst="rect">
            <a:avLst/>
          </a:prstGeom>
          <a:noFill/>
        </p:spPr>
        <p:txBody>
          <a:bodyPr wrap="square" rtlCol="0">
            <a:spAutoFit/>
          </a:bodyPr>
          <a:lstStyle/>
          <a:p>
            <a:r>
              <a:rPr lang="pt-BR" dirty="0" smtClean="0"/>
              <a:t>Baseado em </a:t>
            </a:r>
            <a:r>
              <a:rPr lang="pt-BR" dirty="0" err="1" smtClean="0"/>
              <a:t>Ison</a:t>
            </a:r>
            <a:endParaRPr lang="pt-BR"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251520" y="261396"/>
            <a:ext cx="2643909" cy="769441"/>
          </a:xfrm>
          <a:prstGeom prst="rect">
            <a:avLst/>
          </a:prstGeom>
          <a:noFill/>
        </p:spPr>
        <p:txBody>
          <a:bodyPr wrap="square" rtlCol="0">
            <a:spAutoFit/>
          </a:bodyPr>
          <a:lstStyle/>
          <a:p>
            <a:pPr algn="ctr"/>
            <a:r>
              <a:rPr lang="pt-BR" sz="2200" dirty="0" smtClean="0">
                <a:latin typeface="Arial Black" pitchFamily="34" charset="0"/>
              </a:rPr>
              <a:t>vivendo no </a:t>
            </a:r>
            <a:br>
              <a:rPr lang="pt-BR" sz="2200" dirty="0" smtClean="0">
                <a:latin typeface="Arial Black" pitchFamily="34" charset="0"/>
              </a:rPr>
            </a:br>
            <a:r>
              <a:rPr lang="pt-BR" sz="2200" dirty="0" err="1" smtClean="0">
                <a:solidFill>
                  <a:srgbClr val="FF0000"/>
                </a:solidFill>
                <a:latin typeface="Arial Black" pitchFamily="34" charset="0"/>
              </a:rPr>
              <a:t>Antropoceno</a:t>
            </a:r>
            <a:r>
              <a:rPr lang="pt-BR" sz="2200" dirty="0" smtClean="0">
                <a:solidFill>
                  <a:srgbClr val="FF0000"/>
                </a:solidFill>
                <a:latin typeface="Arial Black" pitchFamily="34" charset="0"/>
              </a:rPr>
              <a:t>:</a:t>
            </a:r>
            <a:endParaRPr lang="pt-BR" sz="2200" dirty="0">
              <a:latin typeface="Arial Black" pitchFamily="34" charset="0"/>
            </a:endParaRPr>
          </a:p>
        </p:txBody>
      </p:sp>
      <p:sp>
        <p:nvSpPr>
          <p:cNvPr id="2" name="CaixaDeTexto 1"/>
          <p:cNvSpPr txBox="1"/>
          <p:nvPr/>
        </p:nvSpPr>
        <p:spPr>
          <a:xfrm>
            <a:off x="3370997" y="261396"/>
            <a:ext cx="5609230" cy="769441"/>
          </a:xfrm>
          <a:prstGeom prst="rect">
            <a:avLst/>
          </a:prstGeom>
          <a:noFill/>
        </p:spPr>
        <p:txBody>
          <a:bodyPr wrap="square" rtlCol="0">
            <a:spAutoFit/>
          </a:bodyPr>
          <a:lstStyle/>
          <a:p>
            <a:pPr algn="ctr"/>
            <a:r>
              <a:rPr lang="pt-BR" sz="2200" dirty="0" smtClean="0">
                <a:latin typeface="Arial Black" pitchFamily="34" charset="0"/>
              </a:rPr>
              <a:t>governando</a:t>
            </a:r>
            <a:br>
              <a:rPr lang="pt-BR" sz="2200" dirty="0" smtClean="0">
                <a:latin typeface="Arial Black" pitchFamily="34" charset="0"/>
              </a:rPr>
            </a:br>
            <a:r>
              <a:rPr lang="pt-BR" sz="2200" dirty="0" smtClean="0">
                <a:solidFill>
                  <a:srgbClr val="FF0000"/>
                </a:solidFill>
                <a:latin typeface="Arial Black" pitchFamily="34" charset="0"/>
              </a:rPr>
              <a:t>Sistemas Social-Ecológicos (</a:t>
            </a:r>
            <a:r>
              <a:rPr lang="pt-BR" sz="2200" dirty="0" err="1" smtClean="0">
                <a:solidFill>
                  <a:srgbClr val="FF0000"/>
                </a:solidFill>
                <a:latin typeface="Arial Black" pitchFamily="34" charset="0"/>
              </a:rPr>
              <a:t>SES´s</a:t>
            </a:r>
            <a:r>
              <a:rPr lang="pt-BR" sz="2200" dirty="0" smtClean="0">
                <a:solidFill>
                  <a:srgbClr val="FF0000"/>
                </a:solidFill>
                <a:latin typeface="Arial Black" pitchFamily="34" charset="0"/>
              </a:rPr>
              <a:t>)</a:t>
            </a:r>
            <a:endParaRPr lang="pt-BR" sz="2200" dirty="0">
              <a:solidFill>
                <a:srgbClr val="FF0000"/>
              </a:solidFill>
              <a:latin typeface="Arial Black" pitchFamily="34" charset="0"/>
            </a:endParaRPr>
          </a:p>
        </p:txBody>
      </p:sp>
      <p:sp>
        <p:nvSpPr>
          <p:cNvPr id="3" name="CaixaDeTexto 2"/>
          <p:cNvSpPr txBox="1"/>
          <p:nvPr/>
        </p:nvSpPr>
        <p:spPr>
          <a:xfrm>
            <a:off x="39263" y="2060848"/>
            <a:ext cx="3713870" cy="646331"/>
          </a:xfrm>
          <a:prstGeom prst="rect">
            <a:avLst/>
          </a:prstGeom>
          <a:noFill/>
        </p:spPr>
        <p:txBody>
          <a:bodyPr wrap="square" rtlCol="0">
            <a:spAutoFit/>
          </a:bodyPr>
          <a:lstStyle/>
          <a:p>
            <a:pPr algn="ctr"/>
            <a:r>
              <a:rPr lang="pt-BR" dirty="0" smtClean="0">
                <a:solidFill>
                  <a:srgbClr val="0000FF"/>
                </a:solidFill>
                <a:latin typeface="Arial Black" panose="020B0A04020102020204" pitchFamily="34" charset="0"/>
              </a:rPr>
              <a:t>Interdependência sistêmica</a:t>
            </a:r>
            <a:br>
              <a:rPr lang="pt-BR" dirty="0" smtClean="0">
                <a:solidFill>
                  <a:srgbClr val="0000FF"/>
                </a:solidFill>
                <a:latin typeface="Arial Black" panose="020B0A04020102020204" pitchFamily="34" charset="0"/>
              </a:rPr>
            </a:br>
            <a:r>
              <a:rPr lang="pt-BR" dirty="0" smtClean="0">
                <a:solidFill>
                  <a:srgbClr val="0000FF"/>
                </a:solidFill>
                <a:latin typeface="Arial Black" panose="020B0A04020102020204" pitchFamily="34" charset="0"/>
              </a:rPr>
              <a:t>Natureza ↔ Sociedade</a:t>
            </a:r>
            <a:endParaRPr lang="pt-BR" dirty="0">
              <a:solidFill>
                <a:srgbClr val="0000FF"/>
              </a:solidFill>
              <a:latin typeface="Arial Black" panose="020B0A04020102020204" pitchFamily="34" charset="0"/>
            </a:endParaRPr>
          </a:p>
        </p:txBody>
      </p:sp>
      <p:pic>
        <p:nvPicPr>
          <p:cNvPr id="2052" name="Picture 4" descr="Resultado de imagem para anthropoce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4143" y="2938590"/>
            <a:ext cx="5856249" cy="329872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de seta reta 4"/>
          <p:cNvCxnSpPr/>
          <p:nvPr/>
        </p:nvCxnSpPr>
        <p:spPr>
          <a:xfrm flipH="1">
            <a:off x="1573474" y="1030837"/>
            <a:ext cx="1" cy="95800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Conector reto 11"/>
          <p:cNvCxnSpPr/>
          <p:nvPr/>
        </p:nvCxnSpPr>
        <p:spPr>
          <a:xfrm>
            <a:off x="1573474" y="2707179"/>
            <a:ext cx="0" cy="1880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a:xfrm>
            <a:off x="1571904" y="4574304"/>
            <a:ext cx="670669"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Conector reto 16"/>
          <p:cNvCxnSpPr/>
          <p:nvPr/>
        </p:nvCxnSpPr>
        <p:spPr>
          <a:xfrm flipV="1">
            <a:off x="6012160" y="1030837"/>
            <a:ext cx="0" cy="1750091"/>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CaixaDeTexto 18"/>
          <p:cNvSpPr txBox="1"/>
          <p:nvPr/>
        </p:nvSpPr>
        <p:spPr>
          <a:xfrm>
            <a:off x="5859047" y="6245938"/>
            <a:ext cx="2358735" cy="276999"/>
          </a:xfrm>
          <a:prstGeom prst="rect">
            <a:avLst/>
          </a:prstGeom>
          <a:noFill/>
        </p:spPr>
        <p:txBody>
          <a:bodyPr wrap="square" rtlCol="0">
            <a:spAutoFit/>
          </a:bodyPr>
          <a:lstStyle/>
          <a:p>
            <a:r>
              <a:rPr lang="pt-BR" sz="1200" dirty="0" err="1" smtClean="0"/>
              <a:t>Source</a:t>
            </a:r>
            <a:r>
              <a:rPr lang="pt-BR" sz="1200" dirty="0"/>
              <a:t>: http://anthropocene.info/</a:t>
            </a:r>
          </a:p>
        </p:txBody>
      </p:sp>
    </p:spTree>
    <p:extLst>
      <p:ext uri="{BB962C8B-B14F-4D97-AF65-F5344CB8AC3E}">
        <p14:creationId xmlns:p14="http://schemas.microsoft.com/office/powerpoint/2010/main" val="24442287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fig 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537" y="1806204"/>
            <a:ext cx="6244814" cy="4666497"/>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a:off x="4981434" y="2492896"/>
            <a:ext cx="398305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defTabSz="905504">
              <a:spcBef>
                <a:spcPct val="50000"/>
              </a:spcBef>
            </a:pPr>
            <a:r>
              <a:rPr lang="en-GB" sz="2400" dirty="0" err="1" smtClean="0">
                <a:solidFill>
                  <a:srgbClr val="000000"/>
                </a:solidFill>
              </a:rPr>
              <a:t>Compreendendo</a:t>
            </a:r>
            <a:r>
              <a:rPr lang="en-GB" sz="2400" dirty="0" smtClean="0">
                <a:solidFill>
                  <a:srgbClr val="000000"/>
                </a:solidFill>
              </a:rPr>
              <a:t> </a:t>
            </a:r>
            <a:r>
              <a:rPr lang="en-GB" sz="2400" dirty="0" err="1" smtClean="0">
                <a:solidFill>
                  <a:srgbClr val="000000"/>
                </a:solidFill>
              </a:rPr>
              <a:t>sistemas</a:t>
            </a:r>
            <a:r>
              <a:rPr lang="en-GB" sz="2400" dirty="0" smtClean="0">
                <a:solidFill>
                  <a:srgbClr val="000000"/>
                </a:solidFill>
              </a:rPr>
              <a:t> social-</a:t>
            </a:r>
            <a:r>
              <a:rPr lang="en-GB" sz="2400" dirty="0" err="1" smtClean="0">
                <a:solidFill>
                  <a:srgbClr val="000000"/>
                </a:solidFill>
              </a:rPr>
              <a:t>ecológicos</a:t>
            </a:r>
            <a:r>
              <a:rPr lang="en-GB" sz="2400" dirty="0" smtClean="0">
                <a:solidFill>
                  <a:srgbClr val="000000"/>
                </a:solidFill>
              </a:rPr>
              <a:t> </a:t>
            </a:r>
            <a:r>
              <a:rPr lang="en-GB" sz="2400" dirty="0" err="1" smtClean="0">
                <a:solidFill>
                  <a:srgbClr val="000000"/>
                </a:solidFill>
              </a:rPr>
              <a:t>como</a:t>
            </a:r>
            <a:r>
              <a:rPr lang="en-GB" sz="2400" dirty="0" smtClean="0">
                <a:solidFill>
                  <a:srgbClr val="000000"/>
                </a:solidFill>
              </a:rPr>
              <a:t> </a:t>
            </a:r>
            <a:r>
              <a:rPr lang="en-GB" sz="2400" dirty="0" err="1" smtClean="0">
                <a:solidFill>
                  <a:srgbClr val="000000"/>
                </a:solidFill>
              </a:rPr>
              <a:t>sistemas</a:t>
            </a:r>
            <a:r>
              <a:rPr lang="en-GB" sz="2400" dirty="0" smtClean="0">
                <a:solidFill>
                  <a:srgbClr val="000000"/>
                </a:solidFill>
              </a:rPr>
              <a:t> </a:t>
            </a:r>
            <a:r>
              <a:rPr lang="en-GB" sz="2400" dirty="0" err="1" smtClean="0">
                <a:solidFill>
                  <a:srgbClr val="000000"/>
                </a:solidFill>
              </a:rPr>
              <a:t>estruturalmente</a:t>
            </a:r>
            <a:r>
              <a:rPr lang="en-GB" sz="2400" dirty="0" smtClean="0">
                <a:solidFill>
                  <a:srgbClr val="000000"/>
                </a:solidFill>
              </a:rPr>
              <a:t> </a:t>
            </a:r>
            <a:r>
              <a:rPr lang="en-GB" sz="2400" dirty="0" err="1" smtClean="0">
                <a:solidFill>
                  <a:srgbClr val="000000"/>
                </a:solidFill>
              </a:rPr>
              <a:t>acoplados</a:t>
            </a:r>
            <a:r>
              <a:rPr lang="en-GB" sz="2400" dirty="0" smtClean="0">
                <a:solidFill>
                  <a:srgbClr val="000000"/>
                </a:solidFill>
              </a:rPr>
              <a:t> </a:t>
            </a:r>
            <a:r>
              <a:rPr lang="en-GB" sz="2400" dirty="0">
                <a:solidFill>
                  <a:srgbClr val="000000"/>
                </a:solidFill>
              </a:rPr>
              <a:t>– </a:t>
            </a:r>
            <a:r>
              <a:rPr lang="en-GB" sz="2400" dirty="0" err="1" smtClean="0">
                <a:solidFill>
                  <a:srgbClr val="000000"/>
                </a:solidFill>
              </a:rPr>
              <a:t>em</a:t>
            </a:r>
            <a:r>
              <a:rPr lang="en-GB" sz="2400" dirty="0" smtClean="0">
                <a:solidFill>
                  <a:srgbClr val="000000"/>
                </a:solidFill>
              </a:rPr>
              <a:t> </a:t>
            </a:r>
            <a:r>
              <a:rPr lang="en-GB" sz="2400" dirty="0" err="1" smtClean="0">
                <a:solidFill>
                  <a:srgbClr val="000000"/>
                </a:solidFill>
              </a:rPr>
              <a:t>uma</a:t>
            </a:r>
            <a:r>
              <a:rPr lang="en-GB" sz="2400" dirty="0" smtClean="0">
                <a:solidFill>
                  <a:srgbClr val="000000"/>
                </a:solidFill>
              </a:rPr>
              <a:t> </a:t>
            </a:r>
            <a:r>
              <a:rPr lang="en-GB" sz="2400" dirty="0" err="1" smtClean="0">
                <a:solidFill>
                  <a:srgbClr val="000000"/>
                </a:solidFill>
              </a:rPr>
              <a:t>dinâmica</a:t>
            </a:r>
            <a:r>
              <a:rPr lang="en-GB" sz="2400" dirty="0" smtClean="0">
                <a:solidFill>
                  <a:srgbClr val="000000"/>
                </a:solidFill>
              </a:rPr>
              <a:t> co-</a:t>
            </a:r>
            <a:r>
              <a:rPr lang="en-GB" sz="2400" dirty="0" err="1" smtClean="0">
                <a:solidFill>
                  <a:srgbClr val="000000"/>
                </a:solidFill>
              </a:rPr>
              <a:t>evolucionária</a:t>
            </a:r>
            <a:endParaRPr lang="en-US" sz="2400" dirty="0">
              <a:solidFill>
                <a:srgbClr val="000000"/>
              </a:solidFill>
            </a:endParaRPr>
          </a:p>
        </p:txBody>
      </p:sp>
      <p:sp>
        <p:nvSpPr>
          <p:cNvPr id="6" name="CaixaDeTexto 5"/>
          <p:cNvSpPr txBox="1"/>
          <p:nvPr/>
        </p:nvSpPr>
        <p:spPr>
          <a:xfrm>
            <a:off x="744279" y="224061"/>
            <a:ext cx="7804298" cy="1692771"/>
          </a:xfrm>
          <a:prstGeom prst="rect">
            <a:avLst/>
          </a:prstGeom>
          <a:noFill/>
        </p:spPr>
        <p:txBody>
          <a:bodyPr wrap="square" rtlCol="0">
            <a:spAutoFit/>
          </a:bodyPr>
          <a:lstStyle/>
          <a:p>
            <a:pPr algn="ctr"/>
            <a:r>
              <a:rPr lang="pt-BR" sz="2600" dirty="0" smtClean="0">
                <a:solidFill>
                  <a:srgbClr val="0000CC"/>
                </a:solidFill>
                <a:latin typeface="Comic Sans MS" panose="030F0702030302020204" pitchFamily="66" charset="0"/>
              </a:rPr>
              <a:t>Oportunidade para concebermos </a:t>
            </a:r>
            <a:r>
              <a:rPr lang="pt-BR" sz="2600" u="sng" dirty="0" smtClean="0">
                <a:solidFill>
                  <a:srgbClr val="0000CC"/>
                </a:solidFill>
                <a:latin typeface="Comic Sans MS" panose="030F0702030302020204" pitchFamily="66" charset="0"/>
              </a:rPr>
              <a:t>sistemas social-ecológicos como sistemas acoplados</a:t>
            </a:r>
            <a:r>
              <a:rPr lang="pt-BR" sz="2600" dirty="0" smtClean="0">
                <a:solidFill>
                  <a:srgbClr val="0000CC"/>
                </a:solidFill>
                <a:latin typeface="Comic Sans MS" panose="030F0702030302020204" pitchFamily="66" charset="0"/>
              </a:rPr>
              <a:t> voltando a atenção para as relações que precisam ser conservadas no tempo</a:t>
            </a:r>
            <a:endParaRPr lang="pt-BR" sz="2600" dirty="0">
              <a:solidFill>
                <a:srgbClr val="0000CC"/>
              </a:solidFill>
              <a:latin typeface="Comic Sans MS" panose="030F0702030302020204" pitchFamily="66" charset="0"/>
            </a:endParaRPr>
          </a:p>
        </p:txBody>
      </p:sp>
      <p:sp>
        <p:nvSpPr>
          <p:cNvPr id="2" name="CaixaDeTexto 1"/>
          <p:cNvSpPr txBox="1"/>
          <p:nvPr/>
        </p:nvSpPr>
        <p:spPr>
          <a:xfrm>
            <a:off x="6174234" y="6309320"/>
            <a:ext cx="2574230" cy="338554"/>
          </a:xfrm>
          <a:prstGeom prst="rect">
            <a:avLst/>
          </a:prstGeom>
          <a:noFill/>
        </p:spPr>
        <p:txBody>
          <a:bodyPr wrap="square" rtlCol="0">
            <a:spAutoFit/>
          </a:bodyPr>
          <a:lstStyle/>
          <a:p>
            <a:r>
              <a:rPr lang="pt-BR" sz="1600" dirty="0" smtClean="0">
                <a:solidFill>
                  <a:prstClr val="black"/>
                </a:solidFill>
              </a:rPr>
              <a:t>(</a:t>
            </a:r>
            <a:r>
              <a:rPr lang="pt-BR" sz="1600" dirty="0" err="1" smtClean="0">
                <a:solidFill>
                  <a:prstClr val="black"/>
                </a:solidFill>
              </a:rPr>
              <a:t>based</a:t>
            </a:r>
            <a:r>
              <a:rPr lang="pt-BR" sz="1600" dirty="0" smtClean="0">
                <a:solidFill>
                  <a:prstClr val="black"/>
                </a:solidFill>
              </a:rPr>
              <a:t> </a:t>
            </a:r>
            <a:r>
              <a:rPr lang="pt-BR" sz="1600" dirty="0" err="1" smtClean="0">
                <a:solidFill>
                  <a:prstClr val="black"/>
                </a:solidFill>
              </a:rPr>
              <a:t>on</a:t>
            </a:r>
            <a:r>
              <a:rPr lang="pt-BR" sz="1600" dirty="0" smtClean="0">
                <a:solidFill>
                  <a:prstClr val="black"/>
                </a:solidFill>
              </a:rPr>
              <a:t> </a:t>
            </a:r>
            <a:r>
              <a:rPr lang="pt-BR" sz="1600" dirty="0" err="1" smtClean="0">
                <a:solidFill>
                  <a:prstClr val="black"/>
                </a:solidFill>
              </a:rPr>
              <a:t>Ison</a:t>
            </a:r>
            <a:r>
              <a:rPr lang="pt-BR" sz="1600" dirty="0" smtClean="0">
                <a:solidFill>
                  <a:prstClr val="black"/>
                </a:solidFill>
              </a:rPr>
              <a:t>,  2010; 2012)</a:t>
            </a:r>
            <a:endParaRPr lang="pt-BR" sz="1600" dirty="0">
              <a:solidFill>
                <a:prstClr val="black"/>
              </a:solidFill>
            </a:endParaRPr>
          </a:p>
        </p:txBody>
      </p:sp>
    </p:spTree>
    <p:extLst>
      <p:ext uri="{BB962C8B-B14F-4D97-AF65-F5344CB8AC3E}">
        <p14:creationId xmlns:p14="http://schemas.microsoft.com/office/powerpoint/2010/main" val="20020731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blindtochange"/>
          <p:cNvPicPr>
            <a:picLocks noChangeAspect="1" noChangeArrowheads="1"/>
          </p:cNvPicPr>
          <p:nvPr/>
        </p:nvPicPr>
        <p:blipFill>
          <a:blip r:embed="rId2" cstate="print"/>
          <a:srcRect/>
          <a:stretch>
            <a:fillRect/>
          </a:stretch>
        </p:blipFill>
        <p:spPr bwMode="auto">
          <a:xfrm>
            <a:off x="906463" y="620688"/>
            <a:ext cx="7337425" cy="3681413"/>
          </a:xfrm>
          <a:prstGeom prst="rect">
            <a:avLst/>
          </a:prstGeom>
          <a:noFill/>
          <a:ln w="9525">
            <a:noFill/>
            <a:miter lim="800000"/>
            <a:headEnd/>
            <a:tailEnd/>
          </a:ln>
        </p:spPr>
      </p:pic>
      <p:sp>
        <p:nvSpPr>
          <p:cNvPr id="90115" name="Text Box 4"/>
          <p:cNvSpPr txBox="1">
            <a:spLocks noChangeArrowheads="1"/>
          </p:cNvSpPr>
          <p:nvPr/>
        </p:nvSpPr>
        <p:spPr bwMode="auto">
          <a:xfrm>
            <a:off x="900113" y="4725144"/>
            <a:ext cx="7848351" cy="1077218"/>
          </a:xfrm>
          <a:prstGeom prst="rect">
            <a:avLst/>
          </a:prstGeom>
          <a:noFill/>
          <a:ln w="9525">
            <a:noFill/>
            <a:miter lim="800000"/>
            <a:headEnd/>
            <a:tailEnd/>
          </a:ln>
        </p:spPr>
        <p:txBody>
          <a:bodyPr wrap="square">
            <a:spAutoFit/>
          </a:bodyPr>
          <a:lstStyle/>
          <a:p>
            <a:pPr fontAlgn="base">
              <a:spcBef>
                <a:spcPct val="50000"/>
              </a:spcBef>
              <a:spcAft>
                <a:spcPct val="0"/>
              </a:spcAft>
            </a:pPr>
            <a:r>
              <a:rPr lang="pt-BR" altLang="pt-BR" sz="3200" dirty="0" smtClean="0">
                <a:solidFill>
                  <a:srgbClr val="000000"/>
                </a:solidFill>
                <a:latin typeface="Comic Sans MS" pitchFamily="66" charset="0"/>
              </a:rPr>
              <a:t>‘...como vemos uma situação e nos engajamos com ela, é um passo crítico...”</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p:cNvGrpSpPr/>
          <p:nvPr/>
        </p:nvGrpSpPr>
        <p:grpSpPr>
          <a:xfrm>
            <a:off x="179512" y="770463"/>
            <a:ext cx="8789838" cy="5034801"/>
            <a:chOff x="179512" y="1004380"/>
            <a:chExt cx="8789838" cy="5034801"/>
          </a:xfrm>
        </p:grpSpPr>
        <p:sp>
          <p:nvSpPr>
            <p:cNvPr id="38" name="Freeform 37"/>
            <p:cNvSpPr/>
            <p:nvPr/>
          </p:nvSpPr>
          <p:spPr>
            <a:xfrm rot="10595444" flipV="1">
              <a:off x="1544127" y="1004380"/>
              <a:ext cx="5737337" cy="1051740"/>
            </a:xfrm>
            <a:custGeom>
              <a:avLst/>
              <a:gdLst>
                <a:gd name="connsiteX0" fmla="*/ 0 w 3042303"/>
                <a:gd name="connsiteY0" fmla="*/ 482128 h 482128"/>
                <a:gd name="connsiteX1" fmla="*/ 1128045 w 3042303"/>
                <a:gd name="connsiteY1" fmla="*/ 20655 h 482128"/>
                <a:gd name="connsiteX2" fmla="*/ 3042303 w 3042303"/>
                <a:gd name="connsiteY2" fmla="*/ 123204 h 482128"/>
                <a:gd name="connsiteX0" fmla="*/ 0 w 3042303"/>
                <a:gd name="connsiteY0" fmla="*/ 512220 h 512220"/>
                <a:gd name="connsiteX1" fmla="*/ 1392964 w 3042303"/>
                <a:gd name="connsiteY1" fmla="*/ 16564 h 512220"/>
                <a:gd name="connsiteX2" fmla="*/ 3042303 w 3042303"/>
                <a:gd name="connsiteY2" fmla="*/ 153296 h 512220"/>
                <a:gd name="connsiteX0" fmla="*/ 0 w 3042303"/>
                <a:gd name="connsiteY0" fmla="*/ 503122 h 503122"/>
                <a:gd name="connsiteX1" fmla="*/ 1392964 w 3042303"/>
                <a:gd name="connsiteY1" fmla="*/ 7466 h 503122"/>
                <a:gd name="connsiteX2" fmla="*/ 3042303 w 3042303"/>
                <a:gd name="connsiteY2" fmla="*/ 144198 h 503122"/>
                <a:gd name="connsiteX0" fmla="*/ 0 w 3042303"/>
                <a:gd name="connsiteY0" fmla="*/ 536470 h 536470"/>
                <a:gd name="connsiteX1" fmla="*/ 1657429 w 3042303"/>
                <a:gd name="connsiteY1" fmla="*/ 5795 h 536470"/>
                <a:gd name="connsiteX2" fmla="*/ 3042303 w 3042303"/>
                <a:gd name="connsiteY2" fmla="*/ 177546 h 536470"/>
                <a:gd name="connsiteX0" fmla="*/ 0 w 3007138"/>
                <a:gd name="connsiteY0" fmla="*/ 775063 h 775063"/>
                <a:gd name="connsiteX1" fmla="*/ 1622264 w 3007138"/>
                <a:gd name="connsiteY1" fmla="*/ 26834 h 775063"/>
                <a:gd name="connsiteX2" fmla="*/ 3007138 w 3007138"/>
                <a:gd name="connsiteY2" fmla="*/ 198585 h 775063"/>
                <a:gd name="connsiteX0" fmla="*/ 0 w 3060049"/>
                <a:gd name="connsiteY0" fmla="*/ 764914 h 764914"/>
                <a:gd name="connsiteX1" fmla="*/ 1622264 w 3060049"/>
                <a:gd name="connsiteY1" fmla="*/ 16685 h 764914"/>
                <a:gd name="connsiteX2" fmla="*/ 3060049 w 3060049"/>
                <a:gd name="connsiteY2" fmla="*/ 265616 h 764914"/>
                <a:gd name="connsiteX0" fmla="*/ 0 w 3060049"/>
                <a:gd name="connsiteY0" fmla="*/ 771813 h 771813"/>
                <a:gd name="connsiteX1" fmla="*/ 1622264 w 3060049"/>
                <a:gd name="connsiteY1" fmla="*/ 23584 h 771813"/>
                <a:gd name="connsiteX2" fmla="*/ 3060049 w 3060049"/>
                <a:gd name="connsiteY2" fmla="*/ 272515 h 771813"/>
                <a:gd name="connsiteX0" fmla="*/ 0 w 3060049"/>
                <a:gd name="connsiteY0" fmla="*/ 775053 h 775053"/>
                <a:gd name="connsiteX1" fmla="*/ 1622264 w 3060049"/>
                <a:gd name="connsiteY1" fmla="*/ 26824 h 775053"/>
                <a:gd name="connsiteX2" fmla="*/ 3060049 w 3060049"/>
                <a:gd name="connsiteY2" fmla="*/ 275755 h 775053"/>
                <a:gd name="connsiteX0" fmla="*/ 0 w 3077602"/>
                <a:gd name="connsiteY0" fmla="*/ 879638 h 879638"/>
                <a:gd name="connsiteX1" fmla="*/ 1639817 w 3077602"/>
                <a:gd name="connsiteY1" fmla="*/ 26824 h 879638"/>
                <a:gd name="connsiteX2" fmla="*/ 3077602 w 3077602"/>
                <a:gd name="connsiteY2" fmla="*/ 275755 h 879638"/>
              </a:gdLst>
              <a:ahLst/>
              <a:cxnLst>
                <a:cxn ang="0">
                  <a:pos x="connsiteX0" y="connsiteY0"/>
                </a:cxn>
                <a:cxn ang="0">
                  <a:pos x="connsiteX1" y="connsiteY1"/>
                </a:cxn>
                <a:cxn ang="0">
                  <a:pos x="connsiteX2" y="connsiteY2"/>
                </a:cxn>
              </a:cxnLst>
              <a:rect l="l" t="t" r="r" b="b"/>
              <a:pathLst>
                <a:path w="3077602" h="879638">
                  <a:moveTo>
                    <a:pt x="0" y="879638"/>
                  </a:moveTo>
                  <a:cubicBezTo>
                    <a:pt x="310497" y="678812"/>
                    <a:pt x="1129809" y="110040"/>
                    <a:pt x="1639817" y="26824"/>
                  </a:cubicBezTo>
                  <a:cubicBezTo>
                    <a:pt x="2149825" y="-56392"/>
                    <a:pt x="2361051" y="61616"/>
                    <a:pt x="3077602" y="275755"/>
                  </a:cubicBezTo>
                </a:path>
              </a:pathLst>
            </a:custGeom>
            <a:noFill/>
            <a:ln w="25400">
              <a:solidFill>
                <a:srgbClr val="FF0000"/>
              </a:solidFill>
              <a:prstDash val="sysDot"/>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latin typeface="Arial" pitchFamily="34" charset="0"/>
                <a:cs typeface="Arial" pitchFamily="34" charset="0"/>
              </a:endParaRPr>
            </a:p>
          </p:txBody>
        </p:sp>
        <p:sp>
          <p:nvSpPr>
            <p:cNvPr id="29" name="Freeform 4"/>
            <p:cNvSpPr>
              <a:spLocks/>
            </p:cNvSpPr>
            <p:nvPr/>
          </p:nvSpPr>
          <p:spPr bwMode="auto">
            <a:xfrm>
              <a:off x="3275856" y="3754457"/>
              <a:ext cx="1524000" cy="1312862"/>
            </a:xfrm>
            <a:custGeom>
              <a:avLst/>
              <a:gdLst>
                <a:gd name="T0" fmla="*/ 592 w 1577"/>
                <a:gd name="T1" fmla="*/ 104 h 1483"/>
                <a:gd name="T2" fmla="*/ 320 w 1577"/>
                <a:gd name="T3" fmla="*/ 128 h 1483"/>
                <a:gd name="T4" fmla="*/ 312 w 1577"/>
                <a:gd name="T5" fmla="*/ 328 h 1483"/>
                <a:gd name="T6" fmla="*/ 64 w 1577"/>
                <a:gd name="T7" fmla="*/ 480 h 1483"/>
                <a:gd name="T8" fmla="*/ 32 w 1577"/>
                <a:gd name="T9" fmla="*/ 544 h 1483"/>
                <a:gd name="T10" fmla="*/ 80 w 1577"/>
                <a:gd name="T11" fmla="*/ 760 h 1483"/>
                <a:gd name="T12" fmla="*/ 32 w 1577"/>
                <a:gd name="T13" fmla="*/ 904 h 1483"/>
                <a:gd name="T14" fmla="*/ 0 w 1577"/>
                <a:gd name="T15" fmla="*/ 976 h 1483"/>
                <a:gd name="T16" fmla="*/ 88 w 1577"/>
                <a:gd name="T17" fmla="*/ 1152 h 1483"/>
                <a:gd name="T18" fmla="*/ 312 w 1577"/>
                <a:gd name="T19" fmla="*/ 1160 h 1483"/>
                <a:gd name="T20" fmla="*/ 424 w 1577"/>
                <a:gd name="T21" fmla="*/ 1264 h 1483"/>
                <a:gd name="T22" fmla="*/ 592 w 1577"/>
                <a:gd name="T23" fmla="*/ 1416 h 1483"/>
                <a:gd name="T24" fmla="*/ 784 w 1577"/>
                <a:gd name="T25" fmla="*/ 1368 h 1483"/>
                <a:gd name="T26" fmla="*/ 952 w 1577"/>
                <a:gd name="T27" fmla="*/ 1376 h 1483"/>
                <a:gd name="T28" fmla="*/ 976 w 1577"/>
                <a:gd name="T29" fmla="*/ 1392 h 1483"/>
                <a:gd name="T30" fmla="*/ 1128 w 1577"/>
                <a:gd name="T31" fmla="*/ 1456 h 1483"/>
                <a:gd name="T32" fmla="*/ 1296 w 1577"/>
                <a:gd name="T33" fmla="*/ 1384 h 1483"/>
                <a:gd name="T34" fmla="*/ 1368 w 1577"/>
                <a:gd name="T35" fmla="*/ 1208 h 1483"/>
                <a:gd name="T36" fmla="*/ 1552 w 1577"/>
                <a:gd name="T37" fmla="*/ 1080 h 1483"/>
                <a:gd name="T38" fmla="*/ 1520 w 1577"/>
                <a:gd name="T39" fmla="*/ 944 h 1483"/>
                <a:gd name="T40" fmla="*/ 1472 w 1577"/>
                <a:gd name="T41" fmla="*/ 896 h 1483"/>
                <a:gd name="T42" fmla="*/ 1448 w 1577"/>
                <a:gd name="T43" fmla="*/ 872 h 1483"/>
                <a:gd name="T44" fmla="*/ 1480 w 1577"/>
                <a:gd name="T45" fmla="*/ 656 h 1483"/>
                <a:gd name="T46" fmla="*/ 1544 w 1577"/>
                <a:gd name="T47" fmla="*/ 528 h 1483"/>
                <a:gd name="T48" fmla="*/ 1560 w 1577"/>
                <a:gd name="T49" fmla="*/ 464 h 1483"/>
                <a:gd name="T50" fmla="*/ 1544 w 1577"/>
                <a:gd name="T51" fmla="*/ 344 h 1483"/>
                <a:gd name="T52" fmla="*/ 1368 w 1577"/>
                <a:gd name="T53" fmla="*/ 272 h 1483"/>
                <a:gd name="T54" fmla="*/ 1280 w 1577"/>
                <a:gd name="T55" fmla="*/ 200 h 1483"/>
                <a:gd name="T56" fmla="*/ 1216 w 1577"/>
                <a:gd name="T57" fmla="*/ 88 h 1483"/>
                <a:gd name="T58" fmla="*/ 1072 w 1577"/>
                <a:gd name="T59" fmla="*/ 0 h 1483"/>
                <a:gd name="T60" fmla="*/ 960 w 1577"/>
                <a:gd name="T61" fmla="*/ 8 h 1483"/>
                <a:gd name="T62" fmla="*/ 832 w 1577"/>
                <a:gd name="T63" fmla="*/ 64 h 1483"/>
                <a:gd name="T64" fmla="*/ 768 w 1577"/>
                <a:gd name="T65" fmla="*/ 80 h 1483"/>
                <a:gd name="T66" fmla="*/ 704 w 1577"/>
                <a:gd name="T67" fmla="*/ 104 h 1483"/>
                <a:gd name="T68" fmla="*/ 592 w 1577"/>
                <a:gd name="T69" fmla="*/ 104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7" h="1483">
                  <a:moveTo>
                    <a:pt x="592" y="104"/>
                  </a:moveTo>
                  <a:cubicBezTo>
                    <a:pt x="501" y="89"/>
                    <a:pt x="399" y="75"/>
                    <a:pt x="320" y="128"/>
                  </a:cubicBezTo>
                  <a:cubicBezTo>
                    <a:pt x="317" y="195"/>
                    <a:pt x="317" y="261"/>
                    <a:pt x="312" y="328"/>
                  </a:cubicBezTo>
                  <a:cubicBezTo>
                    <a:pt x="305" y="427"/>
                    <a:pt x="135" y="444"/>
                    <a:pt x="64" y="480"/>
                  </a:cubicBezTo>
                  <a:cubicBezTo>
                    <a:pt x="53" y="501"/>
                    <a:pt x="43" y="523"/>
                    <a:pt x="32" y="544"/>
                  </a:cubicBezTo>
                  <a:cubicBezTo>
                    <a:pt x="4" y="601"/>
                    <a:pt x="62" y="705"/>
                    <a:pt x="80" y="760"/>
                  </a:cubicBezTo>
                  <a:cubicBezTo>
                    <a:pt x="61" y="875"/>
                    <a:pt x="82" y="829"/>
                    <a:pt x="32" y="904"/>
                  </a:cubicBezTo>
                  <a:cubicBezTo>
                    <a:pt x="17" y="926"/>
                    <a:pt x="0" y="976"/>
                    <a:pt x="0" y="976"/>
                  </a:cubicBezTo>
                  <a:cubicBezTo>
                    <a:pt x="5" y="1032"/>
                    <a:pt x="1" y="1144"/>
                    <a:pt x="88" y="1152"/>
                  </a:cubicBezTo>
                  <a:cubicBezTo>
                    <a:pt x="162" y="1159"/>
                    <a:pt x="237" y="1157"/>
                    <a:pt x="312" y="1160"/>
                  </a:cubicBezTo>
                  <a:cubicBezTo>
                    <a:pt x="354" y="1188"/>
                    <a:pt x="380" y="1235"/>
                    <a:pt x="424" y="1264"/>
                  </a:cubicBezTo>
                  <a:cubicBezTo>
                    <a:pt x="473" y="1338"/>
                    <a:pt x="521" y="1369"/>
                    <a:pt x="592" y="1416"/>
                  </a:cubicBezTo>
                  <a:cubicBezTo>
                    <a:pt x="662" y="1410"/>
                    <a:pt x="725" y="1407"/>
                    <a:pt x="784" y="1368"/>
                  </a:cubicBezTo>
                  <a:cubicBezTo>
                    <a:pt x="840" y="1371"/>
                    <a:pt x="896" y="1369"/>
                    <a:pt x="952" y="1376"/>
                  </a:cubicBezTo>
                  <a:cubicBezTo>
                    <a:pt x="962" y="1377"/>
                    <a:pt x="967" y="1388"/>
                    <a:pt x="976" y="1392"/>
                  </a:cubicBezTo>
                  <a:cubicBezTo>
                    <a:pt x="1024" y="1416"/>
                    <a:pt x="1075" y="1443"/>
                    <a:pt x="1128" y="1456"/>
                  </a:cubicBezTo>
                  <a:cubicBezTo>
                    <a:pt x="1264" y="1448"/>
                    <a:pt x="1271" y="1483"/>
                    <a:pt x="1296" y="1384"/>
                  </a:cubicBezTo>
                  <a:cubicBezTo>
                    <a:pt x="1301" y="1311"/>
                    <a:pt x="1288" y="1235"/>
                    <a:pt x="1368" y="1208"/>
                  </a:cubicBezTo>
                  <a:cubicBezTo>
                    <a:pt x="1432" y="1160"/>
                    <a:pt x="1503" y="1146"/>
                    <a:pt x="1552" y="1080"/>
                  </a:cubicBezTo>
                  <a:cubicBezTo>
                    <a:pt x="1577" y="1004"/>
                    <a:pt x="1571" y="990"/>
                    <a:pt x="1520" y="944"/>
                  </a:cubicBezTo>
                  <a:cubicBezTo>
                    <a:pt x="1503" y="929"/>
                    <a:pt x="1488" y="912"/>
                    <a:pt x="1472" y="896"/>
                  </a:cubicBezTo>
                  <a:cubicBezTo>
                    <a:pt x="1464" y="888"/>
                    <a:pt x="1448" y="872"/>
                    <a:pt x="1448" y="872"/>
                  </a:cubicBezTo>
                  <a:cubicBezTo>
                    <a:pt x="1428" y="794"/>
                    <a:pt x="1418" y="718"/>
                    <a:pt x="1480" y="656"/>
                  </a:cubicBezTo>
                  <a:cubicBezTo>
                    <a:pt x="1494" y="613"/>
                    <a:pt x="1518" y="566"/>
                    <a:pt x="1544" y="528"/>
                  </a:cubicBezTo>
                  <a:cubicBezTo>
                    <a:pt x="1549" y="507"/>
                    <a:pt x="1562" y="486"/>
                    <a:pt x="1560" y="464"/>
                  </a:cubicBezTo>
                  <a:cubicBezTo>
                    <a:pt x="1556" y="424"/>
                    <a:pt x="1564" y="379"/>
                    <a:pt x="1544" y="344"/>
                  </a:cubicBezTo>
                  <a:cubicBezTo>
                    <a:pt x="1512" y="288"/>
                    <a:pt x="1424" y="283"/>
                    <a:pt x="1368" y="272"/>
                  </a:cubicBezTo>
                  <a:cubicBezTo>
                    <a:pt x="1336" y="251"/>
                    <a:pt x="1304" y="230"/>
                    <a:pt x="1280" y="200"/>
                  </a:cubicBezTo>
                  <a:cubicBezTo>
                    <a:pt x="1253" y="166"/>
                    <a:pt x="1246" y="118"/>
                    <a:pt x="1216" y="88"/>
                  </a:cubicBezTo>
                  <a:cubicBezTo>
                    <a:pt x="1171" y="43"/>
                    <a:pt x="1135" y="16"/>
                    <a:pt x="1072" y="0"/>
                  </a:cubicBezTo>
                  <a:cubicBezTo>
                    <a:pt x="1035" y="3"/>
                    <a:pt x="996" y="0"/>
                    <a:pt x="960" y="8"/>
                  </a:cubicBezTo>
                  <a:cubicBezTo>
                    <a:pt x="923" y="16"/>
                    <a:pt x="870" y="51"/>
                    <a:pt x="832" y="64"/>
                  </a:cubicBezTo>
                  <a:cubicBezTo>
                    <a:pt x="811" y="71"/>
                    <a:pt x="788" y="70"/>
                    <a:pt x="768" y="80"/>
                  </a:cubicBezTo>
                  <a:cubicBezTo>
                    <a:pt x="747" y="91"/>
                    <a:pt x="729" y="103"/>
                    <a:pt x="704" y="104"/>
                  </a:cubicBezTo>
                  <a:cubicBezTo>
                    <a:pt x="667" y="106"/>
                    <a:pt x="629" y="104"/>
                    <a:pt x="592" y="104"/>
                  </a:cubicBezTo>
                  <a:close/>
                </a:path>
              </a:pathLst>
            </a:custGeom>
            <a:noFill/>
            <a:ln w="28575" cap="flat" cmpd="sng">
              <a:solidFill>
                <a:srgbClr val="DFAE23"/>
              </a:solidFill>
              <a:prstDash val="solid"/>
              <a:round/>
              <a:headEnd/>
              <a:tailEnd/>
            </a:ln>
            <a:effectLst/>
            <a:extLst/>
          </p:spPr>
          <p:txBody>
            <a:bodyPr wrap="none" anchor="ctr"/>
            <a:lstStyle/>
            <a:p>
              <a:endParaRPr lang="en-GB" sz="1600">
                <a:latin typeface="Arial" pitchFamily="34" charset="0"/>
                <a:cs typeface="Arial" pitchFamily="34" charset="0"/>
              </a:endParaRPr>
            </a:p>
          </p:txBody>
        </p:sp>
        <p:sp>
          <p:nvSpPr>
            <p:cNvPr id="30" name="Freeform 5"/>
            <p:cNvSpPr>
              <a:spLocks/>
            </p:cNvSpPr>
            <p:nvPr/>
          </p:nvSpPr>
          <p:spPr bwMode="auto">
            <a:xfrm>
              <a:off x="1902469" y="1372827"/>
              <a:ext cx="3893668" cy="4666354"/>
            </a:xfrm>
            <a:custGeom>
              <a:avLst/>
              <a:gdLst>
                <a:gd name="T0" fmla="*/ 592 w 1577"/>
                <a:gd name="T1" fmla="*/ 104 h 1483"/>
                <a:gd name="T2" fmla="*/ 320 w 1577"/>
                <a:gd name="T3" fmla="*/ 128 h 1483"/>
                <a:gd name="T4" fmla="*/ 312 w 1577"/>
                <a:gd name="T5" fmla="*/ 328 h 1483"/>
                <a:gd name="T6" fmla="*/ 64 w 1577"/>
                <a:gd name="T7" fmla="*/ 480 h 1483"/>
                <a:gd name="T8" fmla="*/ 32 w 1577"/>
                <a:gd name="T9" fmla="*/ 544 h 1483"/>
                <a:gd name="T10" fmla="*/ 80 w 1577"/>
                <a:gd name="T11" fmla="*/ 760 h 1483"/>
                <a:gd name="T12" fmla="*/ 32 w 1577"/>
                <a:gd name="T13" fmla="*/ 904 h 1483"/>
                <a:gd name="T14" fmla="*/ 0 w 1577"/>
                <a:gd name="T15" fmla="*/ 976 h 1483"/>
                <a:gd name="T16" fmla="*/ 88 w 1577"/>
                <a:gd name="T17" fmla="*/ 1152 h 1483"/>
                <a:gd name="T18" fmla="*/ 312 w 1577"/>
                <a:gd name="T19" fmla="*/ 1160 h 1483"/>
                <a:gd name="T20" fmla="*/ 424 w 1577"/>
                <a:gd name="T21" fmla="*/ 1264 h 1483"/>
                <a:gd name="T22" fmla="*/ 592 w 1577"/>
                <a:gd name="T23" fmla="*/ 1416 h 1483"/>
                <a:gd name="T24" fmla="*/ 784 w 1577"/>
                <a:gd name="T25" fmla="*/ 1368 h 1483"/>
                <a:gd name="T26" fmla="*/ 952 w 1577"/>
                <a:gd name="T27" fmla="*/ 1376 h 1483"/>
                <a:gd name="T28" fmla="*/ 976 w 1577"/>
                <a:gd name="T29" fmla="*/ 1392 h 1483"/>
                <a:gd name="T30" fmla="*/ 1128 w 1577"/>
                <a:gd name="T31" fmla="*/ 1456 h 1483"/>
                <a:gd name="T32" fmla="*/ 1296 w 1577"/>
                <a:gd name="T33" fmla="*/ 1384 h 1483"/>
                <a:gd name="T34" fmla="*/ 1368 w 1577"/>
                <a:gd name="T35" fmla="*/ 1208 h 1483"/>
                <a:gd name="T36" fmla="*/ 1552 w 1577"/>
                <a:gd name="T37" fmla="*/ 1080 h 1483"/>
                <a:gd name="T38" fmla="*/ 1520 w 1577"/>
                <a:gd name="T39" fmla="*/ 944 h 1483"/>
                <a:gd name="T40" fmla="*/ 1472 w 1577"/>
                <a:gd name="T41" fmla="*/ 896 h 1483"/>
                <a:gd name="T42" fmla="*/ 1448 w 1577"/>
                <a:gd name="T43" fmla="*/ 872 h 1483"/>
                <a:gd name="T44" fmla="*/ 1480 w 1577"/>
                <a:gd name="T45" fmla="*/ 656 h 1483"/>
                <a:gd name="T46" fmla="*/ 1544 w 1577"/>
                <a:gd name="T47" fmla="*/ 528 h 1483"/>
                <a:gd name="T48" fmla="*/ 1560 w 1577"/>
                <a:gd name="T49" fmla="*/ 464 h 1483"/>
                <a:gd name="T50" fmla="*/ 1544 w 1577"/>
                <a:gd name="T51" fmla="*/ 344 h 1483"/>
                <a:gd name="T52" fmla="*/ 1368 w 1577"/>
                <a:gd name="T53" fmla="*/ 272 h 1483"/>
                <a:gd name="T54" fmla="*/ 1280 w 1577"/>
                <a:gd name="T55" fmla="*/ 200 h 1483"/>
                <a:gd name="T56" fmla="*/ 1216 w 1577"/>
                <a:gd name="T57" fmla="*/ 88 h 1483"/>
                <a:gd name="T58" fmla="*/ 1072 w 1577"/>
                <a:gd name="T59" fmla="*/ 0 h 1483"/>
                <a:gd name="T60" fmla="*/ 960 w 1577"/>
                <a:gd name="T61" fmla="*/ 8 h 1483"/>
                <a:gd name="T62" fmla="*/ 832 w 1577"/>
                <a:gd name="T63" fmla="*/ 64 h 1483"/>
                <a:gd name="T64" fmla="*/ 768 w 1577"/>
                <a:gd name="T65" fmla="*/ 80 h 1483"/>
                <a:gd name="T66" fmla="*/ 704 w 1577"/>
                <a:gd name="T67" fmla="*/ 104 h 1483"/>
                <a:gd name="T68" fmla="*/ 592 w 1577"/>
                <a:gd name="T69" fmla="*/ 104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7" h="1483">
                  <a:moveTo>
                    <a:pt x="592" y="104"/>
                  </a:moveTo>
                  <a:cubicBezTo>
                    <a:pt x="501" y="89"/>
                    <a:pt x="399" y="75"/>
                    <a:pt x="320" y="128"/>
                  </a:cubicBezTo>
                  <a:cubicBezTo>
                    <a:pt x="317" y="195"/>
                    <a:pt x="317" y="261"/>
                    <a:pt x="312" y="328"/>
                  </a:cubicBezTo>
                  <a:cubicBezTo>
                    <a:pt x="305" y="427"/>
                    <a:pt x="135" y="444"/>
                    <a:pt x="64" y="480"/>
                  </a:cubicBezTo>
                  <a:cubicBezTo>
                    <a:pt x="53" y="501"/>
                    <a:pt x="43" y="523"/>
                    <a:pt x="32" y="544"/>
                  </a:cubicBezTo>
                  <a:cubicBezTo>
                    <a:pt x="4" y="601"/>
                    <a:pt x="62" y="705"/>
                    <a:pt x="80" y="760"/>
                  </a:cubicBezTo>
                  <a:cubicBezTo>
                    <a:pt x="61" y="875"/>
                    <a:pt x="82" y="829"/>
                    <a:pt x="32" y="904"/>
                  </a:cubicBezTo>
                  <a:cubicBezTo>
                    <a:pt x="17" y="926"/>
                    <a:pt x="0" y="976"/>
                    <a:pt x="0" y="976"/>
                  </a:cubicBezTo>
                  <a:cubicBezTo>
                    <a:pt x="5" y="1032"/>
                    <a:pt x="1" y="1144"/>
                    <a:pt x="88" y="1152"/>
                  </a:cubicBezTo>
                  <a:cubicBezTo>
                    <a:pt x="162" y="1159"/>
                    <a:pt x="237" y="1157"/>
                    <a:pt x="312" y="1160"/>
                  </a:cubicBezTo>
                  <a:cubicBezTo>
                    <a:pt x="354" y="1188"/>
                    <a:pt x="380" y="1235"/>
                    <a:pt x="424" y="1264"/>
                  </a:cubicBezTo>
                  <a:cubicBezTo>
                    <a:pt x="473" y="1338"/>
                    <a:pt x="521" y="1369"/>
                    <a:pt x="592" y="1416"/>
                  </a:cubicBezTo>
                  <a:cubicBezTo>
                    <a:pt x="662" y="1410"/>
                    <a:pt x="725" y="1407"/>
                    <a:pt x="784" y="1368"/>
                  </a:cubicBezTo>
                  <a:cubicBezTo>
                    <a:pt x="840" y="1371"/>
                    <a:pt x="896" y="1369"/>
                    <a:pt x="952" y="1376"/>
                  </a:cubicBezTo>
                  <a:cubicBezTo>
                    <a:pt x="962" y="1377"/>
                    <a:pt x="967" y="1388"/>
                    <a:pt x="976" y="1392"/>
                  </a:cubicBezTo>
                  <a:cubicBezTo>
                    <a:pt x="1024" y="1416"/>
                    <a:pt x="1075" y="1443"/>
                    <a:pt x="1128" y="1456"/>
                  </a:cubicBezTo>
                  <a:cubicBezTo>
                    <a:pt x="1264" y="1448"/>
                    <a:pt x="1271" y="1483"/>
                    <a:pt x="1296" y="1384"/>
                  </a:cubicBezTo>
                  <a:cubicBezTo>
                    <a:pt x="1301" y="1311"/>
                    <a:pt x="1288" y="1235"/>
                    <a:pt x="1368" y="1208"/>
                  </a:cubicBezTo>
                  <a:cubicBezTo>
                    <a:pt x="1432" y="1160"/>
                    <a:pt x="1503" y="1146"/>
                    <a:pt x="1552" y="1080"/>
                  </a:cubicBezTo>
                  <a:cubicBezTo>
                    <a:pt x="1577" y="1004"/>
                    <a:pt x="1571" y="990"/>
                    <a:pt x="1520" y="944"/>
                  </a:cubicBezTo>
                  <a:cubicBezTo>
                    <a:pt x="1503" y="929"/>
                    <a:pt x="1488" y="912"/>
                    <a:pt x="1472" y="896"/>
                  </a:cubicBezTo>
                  <a:cubicBezTo>
                    <a:pt x="1464" y="888"/>
                    <a:pt x="1448" y="872"/>
                    <a:pt x="1448" y="872"/>
                  </a:cubicBezTo>
                  <a:cubicBezTo>
                    <a:pt x="1428" y="794"/>
                    <a:pt x="1418" y="718"/>
                    <a:pt x="1480" y="656"/>
                  </a:cubicBezTo>
                  <a:cubicBezTo>
                    <a:pt x="1494" y="613"/>
                    <a:pt x="1518" y="566"/>
                    <a:pt x="1544" y="528"/>
                  </a:cubicBezTo>
                  <a:cubicBezTo>
                    <a:pt x="1549" y="507"/>
                    <a:pt x="1562" y="486"/>
                    <a:pt x="1560" y="464"/>
                  </a:cubicBezTo>
                  <a:cubicBezTo>
                    <a:pt x="1556" y="424"/>
                    <a:pt x="1564" y="379"/>
                    <a:pt x="1544" y="344"/>
                  </a:cubicBezTo>
                  <a:cubicBezTo>
                    <a:pt x="1512" y="288"/>
                    <a:pt x="1424" y="283"/>
                    <a:pt x="1368" y="272"/>
                  </a:cubicBezTo>
                  <a:cubicBezTo>
                    <a:pt x="1336" y="251"/>
                    <a:pt x="1304" y="230"/>
                    <a:pt x="1280" y="200"/>
                  </a:cubicBezTo>
                  <a:cubicBezTo>
                    <a:pt x="1253" y="166"/>
                    <a:pt x="1246" y="118"/>
                    <a:pt x="1216" y="88"/>
                  </a:cubicBezTo>
                  <a:cubicBezTo>
                    <a:pt x="1171" y="43"/>
                    <a:pt x="1135" y="16"/>
                    <a:pt x="1072" y="0"/>
                  </a:cubicBezTo>
                  <a:cubicBezTo>
                    <a:pt x="1035" y="3"/>
                    <a:pt x="996" y="0"/>
                    <a:pt x="960" y="8"/>
                  </a:cubicBezTo>
                  <a:cubicBezTo>
                    <a:pt x="923" y="16"/>
                    <a:pt x="870" y="51"/>
                    <a:pt x="832" y="64"/>
                  </a:cubicBezTo>
                  <a:cubicBezTo>
                    <a:pt x="811" y="71"/>
                    <a:pt x="788" y="70"/>
                    <a:pt x="768" y="80"/>
                  </a:cubicBezTo>
                  <a:cubicBezTo>
                    <a:pt x="747" y="91"/>
                    <a:pt x="729" y="103"/>
                    <a:pt x="704" y="104"/>
                  </a:cubicBezTo>
                  <a:cubicBezTo>
                    <a:pt x="667" y="106"/>
                    <a:pt x="629" y="104"/>
                    <a:pt x="592" y="104"/>
                  </a:cubicBezTo>
                  <a:close/>
                </a:path>
              </a:pathLst>
            </a:custGeom>
            <a:noFill/>
            <a:ln w="57150" cap="flat" cmpd="sng">
              <a:solidFill>
                <a:srgbClr val="DFAE23"/>
              </a:solidFill>
              <a:prstDash val="sys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latin typeface="Arial" pitchFamily="34" charset="0"/>
                <a:cs typeface="Arial" pitchFamily="34" charset="0"/>
              </a:endParaRPr>
            </a:p>
          </p:txBody>
        </p:sp>
        <p:sp>
          <p:nvSpPr>
            <p:cNvPr id="31" name="TextBox 30"/>
            <p:cNvSpPr txBox="1"/>
            <p:nvPr/>
          </p:nvSpPr>
          <p:spPr>
            <a:xfrm>
              <a:off x="249306" y="1146230"/>
              <a:ext cx="1512168" cy="338554"/>
            </a:xfrm>
            <a:prstGeom prst="rect">
              <a:avLst/>
            </a:prstGeom>
            <a:noFill/>
          </p:spPr>
          <p:txBody>
            <a:bodyPr wrap="square" rtlCol="0">
              <a:spAutoFit/>
            </a:bodyPr>
            <a:lstStyle/>
            <a:p>
              <a:r>
                <a:rPr lang="en-GB" sz="1600" dirty="0" smtClean="0">
                  <a:latin typeface="Arial" pitchFamily="34" charset="0"/>
                  <a:cs typeface="Arial" pitchFamily="34" charset="0"/>
                </a:rPr>
                <a:t>Practitioner 1</a:t>
              </a:r>
              <a:endParaRPr lang="en-GB" sz="1600" dirty="0">
                <a:latin typeface="Arial" pitchFamily="34" charset="0"/>
                <a:cs typeface="Arial" pitchFamily="34" charset="0"/>
              </a:endParaRPr>
            </a:p>
          </p:txBody>
        </p:sp>
        <p:sp>
          <p:nvSpPr>
            <p:cNvPr id="32" name="TextBox 31"/>
            <p:cNvSpPr txBox="1"/>
            <p:nvPr/>
          </p:nvSpPr>
          <p:spPr>
            <a:xfrm>
              <a:off x="179512" y="5661248"/>
              <a:ext cx="1651756" cy="338554"/>
            </a:xfrm>
            <a:prstGeom prst="rect">
              <a:avLst/>
            </a:prstGeom>
            <a:noFill/>
          </p:spPr>
          <p:txBody>
            <a:bodyPr wrap="square" rtlCol="0">
              <a:spAutoFit/>
            </a:bodyPr>
            <a:lstStyle/>
            <a:p>
              <a:r>
                <a:rPr lang="en-GB" sz="1600" dirty="0" smtClean="0">
                  <a:latin typeface="Arial" pitchFamily="34" charset="0"/>
                  <a:cs typeface="Arial" pitchFamily="34" charset="0"/>
                </a:rPr>
                <a:t>Practitioner 2</a:t>
              </a:r>
              <a:endParaRPr lang="en-GB" sz="1600" dirty="0">
                <a:latin typeface="Arial" pitchFamily="34" charset="0"/>
                <a:cs typeface="Arial" pitchFamily="34" charset="0"/>
              </a:endParaRPr>
            </a:p>
          </p:txBody>
        </p:sp>
        <p:sp>
          <p:nvSpPr>
            <p:cNvPr id="35" name="Freeform 4"/>
            <p:cNvSpPr>
              <a:spLocks/>
            </p:cNvSpPr>
            <p:nvPr/>
          </p:nvSpPr>
          <p:spPr bwMode="auto">
            <a:xfrm>
              <a:off x="2499953" y="1930319"/>
              <a:ext cx="2698700" cy="3669545"/>
            </a:xfrm>
            <a:custGeom>
              <a:avLst/>
              <a:gdLst>
                <a:gd name="T0" fmla="*/ 592 w 1577"/>
                <a:gd name="T1" fmla="*/ 104 h 1483"/>
                <a:gd name="T2" fmla="*/ 320 w 1577"/>
                <a:gd name="T3" fmla="*/ 128 h 1483"/>
                <a:gd name="T4" fmla="*/ 312 w 1577"/>
                <a:gd name="T5" fmla="*/ 328 h 1483"/>
                <a:gd name="T6" fmla="*/ 64 w 1577"/>
                <a:gd name="T7" fmla="*/ 480 h 1483"/>
                <a:gd name="T8" fmla="*/ 32 w 1577"/>
                <a:gd name="T9" fmla="*/ 544 h 1483"/>
                <a:gd name="T10" fmla="*/ 80 w 1577"/>
                <a:gd name="T11" fmla="*/ 760 h 1483"/>
                <a:gd name="T12" fmla="*/ 32 w 1577"/>
                <a:gd name="T13" fmla="*/ 904 h 1483"/>
                <a:gd name="T14" fmla="*/ 0 w 1577"/>
                <a:gd name="T15" fmla="*/ 976 h 1483"/>
                <a:gd name="T16" fmla="*/ 88 w 1577"/>
                <a:gd name="T17" fmla="*/ 1152 h 1483"/>
                <a:gd name="T18" fmla="*/ 312 w 1577"/>
                <a:gd name="T19" fmla="*/ 1160 h 1483"/>
                <a:gd name="T20" fmla="*/ 424 w 1577"/>
                <a:gd name="T21" fmla="*/ 1264 h 1483"/>
                <a:gd name="T22" fmla="*/ 592 w 1577"/>
                <a:gd name="T23" fmla="*/ 1416 h 1483"/>
                <a:gd name="T24" fmla="*/ 784 w 1577"/>
                <a:gd name="T25" fmla="*/ 1368 h 1483"/>
                <a:gd name="T26" fmla="*/ 952 w 1577"/>
                <a:gd name="T27" fmla="*/ 1376 h 1483"/>
                <a:gd name="T28" fmla="*/ 976 w 1577"/>
                <a:gd name="T29" fmla="*/ 1392 h 1483"/>
                <a:gd name="T30" fmla="*/ 1128 w 1577"/>
                <a:gd name="T31" fmla="*/ 1456 h 1483"/>
                <a:gd name="T32" fmla="*/ 1296 w 1577"/>
                <a:gd name="T33" fmla="*/ 1384 h 1483"/>
                <a:gd name="T34" fmla="*/ 1368 w 1577"/>
                <a:gd name="T35" fmla="*/ 1208 h 1483"/>
                <a:gd name="T36" fmla="*/ 1552 w 1577"/>
                <a:gd name="T37" fmla="*/ 1080 h 1483"/>
                <a:gd name="T38" fmla="*/ 1520 w 1577"/>
                <a:gd name="T39" fmla="*/ 944 h 1483"/>
                <a:gd name="T40" fmla="*/ 1472 w 1577"/>
                <a:gd name="T41" fmla="*/ 896 h 1483"/>
                <a:gd name="T42" fmla="*/ 1448 w 1577"/>
                <a:gd name="T43" fmla="*/ 872 h 1483"/>
                <a:gd name="T44" fmla="*/ 1480 w 1577"/>
                <a:gd name="T45" fmla="*/ 656 h 1483"/>
                <a:gd name="T46" fmla="*/ 1544 w 1577"/>
                <a:gd name="T47" fmla="*/ 528 h 1483"/>
                <a:gd name="T48" fmla="*/ 1560 w 1577"/>
                <a:gd name="T49" fmla="*/ 464 h 1483"/>
                <a:gd name="T50" fmla="*/ 1544 w 1577"/>
                <a:gd name="T51" fmla="*/ 344 h 1483"/>
                <a:gd name="T52" fmla="*/ 1368 w 1577"/>
                <a:gd name="T53" fmla="*/ 272 h 1483"/>
                <a:gd name="T54" fmla="*/ 1280 w 1577"/>
                <a:gd name="T55" fmla="*/ 200 h 1483"/>
                <a:gd name="T56" fmla="*/ 1216 w 1577"/>
                <a:gd name="T57" fmla="*/ 88 h 1483"/>
                <a:gd name="T58" fmla="*/ 1072 w 1577"/>
                <a:gd name="T59" fmla="*/ 0 h 1483"/>
                <a:gd name="T60" fmla="*/ 960 w 1577"/>
                <a:gd name="T61" fmla="*/ 8 h 1483"/>
                <a:gd name="T62" fmla="*/ 832 w 1577"/>
                <a:gd name="T63" fmla="*/ 64 h 1483"/>
                <a:gd name="T64" fmla="*/ 768 w 1577"/>
                <a:gd name="T65" fmla="*/ 80 h 1483"/>
                <a:gd name="T66" fmla="*/ 704 w 1577"/>
                <a:gd name="T67" fmla="*/ 104 h 1483"/>
                <a:gd name="T68" fmla="*/ 592 w 1577"/>
                <a:gd name="T69" fmla="*/ 104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7" h="1483">
                  <a:moveTo>
                    <a:pt x="592" y="104"/>
                  </a:moveTo>
                  <a:cubicBezTo>
                    <a:pt x="501" y="89"/>
                    <a:pt x="399" y="75"/>
                    <a:pt x="320" y="128"/>
                  </a:cubicBezTo>
                  <a:cubicBezTo>
                    <a:pt x="317" y="195"/>
                    <a:pt x="317" y="261"/>
                    <a:pt x="312" y="328"/>
                  </a:cubicBezTo>
                  <a:cubicBezTo>
                    <a:pt x="305" y="427"/>
                    <a:pt x="135" y="444"/>
                    <a:pt x="64" y="480"/>
                  </a:cubicBezTo>
                  <a:cubicBezTo>
                    <a:pt x="53" y="501"/>
                    <a:pt x="43" y="523"/>
                    <a:pt x="32" y="544"/>
                  </a:cubicBezTo>
                  <a:cubicBezTo>
                    <a:pt x="4" y="601"/>
                    <a:pt x="62" y="705"/>
                    <a:pt x="80" y="760"/>
                  </a:cubicBezTo>
                  <a:cubicBezTo>
                    <a:pt x="61" y="875"/>
                    <a:pt x="82" y="829"/>
                    <a:pt x="32" y="904"/>
                  </a:cubicBezTo>
                  <a:cubicBezTo>
                    <a:pt x="17" y="926"/>
                    <a:pt x="0" y="976"/>
                    <a:pt x="0" y="976"/>
                  </a:cubicBezTo>
                  <a:cubicBezTo>
                    <a:pt x="5" y="1032"/>
                    <a:pt x="1" y="1144"/>
                    <a:pt x="88" y="1152"/>
                  </a:cubicBezTo>
                  <a:cubicBezTo>
                    <a:pt x="162" y="1159"/>
                    <a:pt x="237" y="1157"/>
                    <a:pt x="312" y="1160"/>
                  </a:cubicBezTo>
                  <a:cubicBezTo>
                    <a:pt x="354" y="1188"/>
                    <a:pt x="380" y="1235"/>
                    <a:pt x="424" y="1264"/>
                  </a:cubicBezTo>
                  <a:cubicBezTo>
                    <a:pt x="473" y="1338"/>
                    <a:pt x="521" y="1369"/>
                    <a:pt x="592" y="1416"/>
                  </a:cubicBezTo>
                  <a:cubicBezTo>
                    <a:pt x="662" y="1410"/>
                    <a:pt x="725" y="1407"/>
                    <a:pt x="784" y="1368"/>
                  </a:cubicBezTo>
                  <a:cubicBezTo>
                    <a:pt x="840" y="1371"/>
                    <a:pt x="896" y="1369"/>
                    <a:pt x="952" y="1376"/>
                  </a:cubicBezTo>
                  <a:cubicBezTo>
                    <a:pt x="962" y="1377"/>
                    <a:pt x="967" y="1388"/>
                    <a:pt x="976" y="1392"/>
                  </a:cubicBezTo>
                  <a:cubicBezTo>
                    <a:pt x="1024" y="1416"/>
                    <a:pt x="1075" y="1443"/>
                    <a:pt x="1128" y="1456"/>
                  </a:cubicBezTo>
                  <a:cubicBezTo>
                    <a:pt x="1264" y="1448"/>
                    <a:pt x="1271" y="1483"/>
                    <a:pt x="1296" y="1384"/>
                  </a:cubicBezTo>
                  <a:cubicBezTo>
                    <a:pt x="1301" y="1311"/>
                    <a:pt x="1288" y="1235"/>
                    <a:pt x="1368" y="1208"/>
                  </a:cubicBezTo>
                  <a:cubicBezTo>
                    <a:pt x="1432" y="1160"/>
                    <a:pt x="1503" y="1146"/>
                    <a:pt x="1552" y="1080"/>
                  </a:cubicBezTo>
                  <a:cubicBezTo>
                    <a:pt x="1577" y="1004"/>
                    <a:pt x="1571" y="990"/>
                    <a:pt x="1520" y="944"/>
                  </a:cubicBezTo>
                  <a:cubicBezTo>
                    <a:pt x="1503" y="929"/>
                    <a:pt x="1488" y="912"/>
                    <a:pt x="1472" y="896"/>
                  </a:cubicBezTo>
                  <a:cubicBezTo>
                    <a:pt x="1464" y="888"/>
                    <a:pt x="1448" y="872"/>
                    <a:pt x="1448" y="872"/>
                  </a:cubicBezTo>
                  <a:cubicBezTo>
                    <a:pt x="1428" y="794"/>
                    <a:pt x="1418" y="718"/>
                    <a:pt x="1480" y="656"/>
                  </a:cubicBezTo>
                  <a:cubicBezTo>
                    <a:pt x="1494" y="613"/>
                    <a:pt x="1518" y="566"/>
                    <a:pt x="1544" y="528"/>
                  </a:cubicBezTo>
                  <a:cubicBezTo>
                    <a:pt x="1549" y="507"/>
                    <a:pt x="1562" y="486"/>
                    <a:pt x="1560" y="464"/>
                  </a:cubicBezTo>
                  <a:cubicBezTo>
                    <a:pt x="1556" y="424"/>
                    <a:pt x="1564" y="379"/>
                    <a:pt x="1544" y="344"/>
                  </a:cubicBezTo>
                  <a:cubicBezTo>
                    <a:pt x="1512" y="288"/>
                    <a:pt x="1424" y="283"/>
                    <a:pt x="1368" y="272"/>
                  </a:cubicBezTo>
                  <a:cubicBezTo>
                    <a:pt x="1336" y="251"/>
                    <a:pt x="1304" y="230"/>
                    <a:pt x="1280" y="200"/>
                  </a:cubicBezTo>
                  <a:cubicBezTo>
                    <a:pt x="1253" y="166"/>
                    <a:pt x="1246" y="118"/>
                    <a:pt x="1216" y="88"/>
                  </a:cubicBezTo>
                  <a:cubicBezTo>
                    <a:pt x="1171" y="43"/>
                    <a:pt x="1135" y="16"/>
                    <a:pt x="1072" y="0"/>
                  </a:cubicBezTo>
                  <a:cubicBezTo>
                    <a:pt x="1035" y="3"/>
                    <a:pt x="996" y="0"/>
                    <a:pt x="960" y="8"/>
                  </a:cubicBezTo>
                  <a:cubicBezTo>
                    <a:pt x="923" y="16"/>
                    <a:pt x="870" y="51"/>
                    <a:pt x="832" y="64"/>
                  </a:cubicBezTo>
                  <a:cubicBezTo>
                    <a:pt x="811" y="71"/>
                    <a:pt x="788" y="70"/>
                    <a:pt x="768" y="80"/>
                  </a:cubicBezTo>
                  <a:cubicBezTo>
                    <a:pt x="747" y="91"/>
                    <a:pt x="729" y="103"/>
                    <a:pt x="704" y="104"/>
                  </a:cubicBezTo>
                  <a:cubicBezTo>
                    <a:pt x="667" y="106"/>
                    <a:pt x="629" y="104"/>
                    <a:pt x="592" y="104"/>
                  </a:cubicBezTo>
                  <a:close/>
                </a:path>
              </a:pathLst>
            </a:custGeom>
            <a:noFill/>
            <a:ln w="28575" cap="flat" cmpd="sng">
              <a:solidFill>
                <a:srgbClr val="DFAE23"/>
              </a:solidFill>
              <a:prstDash val="solid"/>
              <a:round/>
              <a:headEnd/>
              <a:tailEnd/>
            </a:ln>
            <a:effectLst/>
            <a:extLst/>
          </p:spPr>
          <p:txBody>
            <a:bodyPr wrap="none" anchor="ctr"/>
            <a:lstStyle/>
            <a:p>
              <a:endParaRPr lang="en-GB" sz="1600">
                <a:latin typeface="Arial" pitchFamily="34" charset="0"/>
                <a:cs typeface="Arial" pitchFamily="34" charset="0"/>
              </a:endParaRPr>
            </a:p>
          </p:txBody>
        </p:sp>
        <p:sp>
          <p:nvSpPr>
            <p:cNvPr id="36" name="TextBox 35"/>
            <p:cNvSpPr txBox="1"/>
            <p:nvPr/>
          </p:nvSpPr>
          <p:spPr>
            <a:xfrm flipH="1">
              <a:off x="3491880" y="1650286"/>
              <a:ext cx="1656184" cy="338554"/>
            </a:xfrm>
            <a:prstGeom prst="rect">
              <a:avLst/>
            </a:prstGeom>
            <a:noFill/>
          </p:spPr>
          <p:txBody>
            <a:bodyPr wrap="square" rtlCol="0">
              <a:spAutoFit/>
            </a:bodyPr>
            <a:lstStyle/>
            <a:p>
              <a:r>
                <a:rPr lang="en-GB" sz="1600" b="1" dirty="0" smtClean="0">
                  <a:latin typeface="Arial" pitchFamily="34" charset="0"/>
                  <a:cs typeface="Arial" pitchFamily="34" charset="0"/>
                </a:rPr>
                <a:t>Situation (S)</a:t>
              </a:r>
              <a:endParaRPr lang="en-GB" sz="1600" b="1" dirty="0">
                <a:latin typeface="Arial" pitchFamily="34" charset="0"/>
                <a:cs typeface="Arial" pitchFamily="34" charset="0"/>
              </a:endParaRPr>
            </a:p>
          </p:txBody>
        </p:sp>
        <p:sp>
          <p:nvSpPr>
            <p:cNvPr id="43" name="TextBox 42"/>
            <p:cNvSpPr txBox="1"/>
            <p:nvPr/>
          </p:nvSpPr>
          <p:spPr>
            <a:xfrm>
              <a:off x="1376292" y="2082334"/>
              <a:ext cx="805151" cy="338554"/>
            </a:xfrm>
            <a:prstGeom prst="rect">
              <a:avLst/>
            </a:prstGeom>
            <a:noFill/>
          </p:spPr>
          <p:txBody>
            <a:bodyPr wrap="square" rtlCol="0">
              <a:spAutoFit/>
            </a:bodyPr>
            <a:lstStyle/>
            <a:p>
              <a:r>
                <a:rPr lang="en-GB" sz="1600" b="1" dirty="0" smtClean="0">
                  <a:latin typeface="Arial" pitchFamily="34" charset="0"/>
                  <a:cs typeface="Arial" pitchFamily="34" charset="0"/>
                </a:rPr>
                <a:t>W1a</a:t>
              </a:r>
              <a:endParaRPr lang="en-GB" sz="1600" b="1" dirty="0">
                <a:latin typeface="Arial" pitchFamily="34" charset="0"/>
                <a:cs typeface="Arial" pitchFamily="34" charset="0"/>
              </a:endParaRPr>
            </a:p>
          </p:txBody>
        </p:sp>
        <p:sp>
          <p:nvSpPr>
            <p:cNvPr id="44" name="TextBox 43"/>
            <p:cNvSpPr txBox="1"/>
            <p:nvPr/>
          </p:nvSpPr>
          <p:spPr>
            <a:xfrm>
              <a:off x="1399239" y="4314582"/>
              <a:ext cx="532686" cy="338554"/>
            </a:xfrm>
            <a:prstGeom prst="rect">
              <a:avLst/>
            </a:prstGeom>
            <a:noFill/>
          </p:spPr>
          <p:txBody>
            <a:bodyPr wrap="square" rtlCol="0">
              <a:spAutoFit/>
            </a:bodyPr>
            <a:lstStyle/>
            <a:p>
              <a:r>
                <a:rPr lang="en-GB" sz="1600" b="1" dirty="0" smtClean="0">
                  <a:latin typeface="Arial" pitchFamily="34" charset="0"/>
                  <a:cs typeface="Arial" pitchFamily="34" charset="0"/>
                </a:rPr>
                <a:t>T1</a:t>
              </a:r>
              <a:endParaRPr lang="en-GB" sz="1600" b="1" dirty="0">
                <a:latin typeface="Arial" pitchFamily="34" charset="0"/>
                <a:cs typeface="Arial" pitchFamily="34" charset="0"/>
              </a:endParaRPr>
            </a:p>
          </p:txBody>
        </p:sp>
        <p:pic>
          <p:nvPicPr>
            <p:cNvPr id="45" name="Picture 4"/>
            <p:cNvPicPr>
              <a:picLocks noChangeAspect="1" noChangeArrowheads="1"/>
            </p:cNvPicPr>
            <p:nvPr/>
          </p:nvPicPr>
          <p:blipFill>
            <a:blip r:embed="rId3" cstate="print">
              <a:clrChange>
                <a:clrFrom>
                  <a:srgbClr val="002594"/>
                </a:clrFrom>
                <a:clrTo>
                  <a:srgbClr val="002594">
                    <a:alpha val="0"/>
                  </a:srgbClr>
                </a:clrTo>
              </a:clrChange>
              <a:extLst>
                <a:ext uri="{28A0092B-C50C-407E-A947-70E740481C1C}">
                  <a14:useLocalDpi xmlns:a14="http://schemas.microsoft.com/office/drawing/2010/main" val="0"/>
                </a:ext>
              </a:extLst>
            </a:blip>
            <a:srcRect/>
            <a:stretch>
              <a:fillRect/>
            </a:stretch>
          </p:blipFill>
          <p:spPr bwMode="auto">
            <a:xfrm>
              <a:off x="648866" y="1568045"/>
              <a:ext cx="713048" cy="1360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4"/>
            <p:cNvPicPr>
              <a:picLocks noChangeAspect="1" noChangeArrowheads="1"/>
            </p:cNvPicPr>
            <p:nvPr/>
          </p:nvPicPr>
          <p:blipFill>
            <a:blip r:embed="rId3" cstate="print">
              <a:clrChange>
                <a:clrFrom>
                  <a:srgbClr val="002594"/>
                </a:clrFrom>
                <a:clrTo>
                  <a:srgbClr val="002594">
                    <a:alpha val="0"/>
                  </a:srgbClr>
                </a:clrTo>
              </a:clrChange>
              <a:extLst>
                <a:ext uri="{28A0092B-C50C-407E-A947-70E740481C1C}">
                  <a14:useLocalDpi xmlns:a14="http://schemas.microsoft.com/office/drawing/2010/main" val="0"/>
                </a:ext>
              </a:extLst>
            </a:blip>
            <a:srcRect/>
            <a:stretch>
              <a:fillRect/>
            </a:stretch>
          </p:blipFill>
          <p:spPr bwMode="auto">
            <a:xfrm>
              <a:off x="648866" y="4302388"/>
              <a:ext cx="713048" cy="1360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Freeform 46"/>
            <p:cNvSpPr/>
            <p:nvPr/>
          </p:nvSpPr>
          <p:spPr>
            <a:xfrm>
              <a:off x="1313673" y="4506317"/>
              <a:ext cx="1962182" cy="506860"/>
            </a:xfrm>
            <a:custGeom>
              <a:avLst/>
              <a:gdLst>
                <a:gd name="connsiteX0" fmla="*/ 0 w 3042303"/>
                <a:gd name="connsiteY0" fmla="*/ 482128 h 482128"/>
                <a:gd name="connsiteX1" fmla="*/ 1128045 w 3042303"/>
                <a:gd name="connsiteY1" fmla="*/ 20655 h 482128"/>
                <a:gd name="connsiteX2" fmla="*/ 3042303 w 3042303"/>
                <a:gd name="connsiteY2" fmla="*/ 123204 h 482128"/>
                <a:gd name="connsiteX0" fmla="*/ 0 w 3042303"/>
                <a:gd name="connsiteY0" fmla="*/ 512220 h 512220"/>
                <a:gd name="connsiteX1" fmla="*/ 1392964 w 3042303"/>
                <a:gd name="connsiteY1" fmla="*/ 16564 h 512220"/>
                <a:gd name="connsiteX2" fmla="*/ 3042303 w 3042303"/>
                <a:gd name="connsiteY2" fmla="*/ 153296 h 512220"/>
                <a:gd name="connsiteX0" fmla="*/ 0 w 3042303"/>
                <a:gd name="connsiteY0" fmla="*/ 503122 h 503122"/>
                <a:gd name="connsiteX1" fmla="*/ 1392964 w 3042303"/>
                <a:gd name="connsiteY1" fmla="*/ 7466 h 503122"/>
                <a:gd name="connsiteX2" fmla="*/ 3042303 w 3042303"/>
                <a:gd name="connsiteY2" fmla="*/ 144198 h 503122"/>
                <a:gd name="connsiteX0" fmla="*/ 0 w 3148104"/>
                <a:gd name="connsiteY0" fmla="*/ 652430 h 652430"/>
                <a:gd name="connsiteX1" fmla="*/ 1392964 w 3148104"/>
                <a:gd name="connsiteY1" fmla="*/ 156774 h 652430"/>
                <a:gd name="connsiteX2" fmla="*/ 3148104 w 3148104"/>
                <a:gd name="connsiteY2" fmla="*/ 20551 h 652430"/>
                <a:gd name="connsiteX0" fmla="*/ 0 w 3148104"/>
                <a:gd name="connsiteY0" fmla="*/ 631879 h 631879"/>
                <a:gd name="connsiteX1" fmla="*/ 1392964 w 3148104"/>
                <a:gd name="connsiteY1" fmla="*/ 136223 h 631879"/>
                <a:gd name="connsiteX2" fmla="*/ 3148104 w 3148104"/>
                <a:gd name="connsiteY2" fmla="*/ 0 h 631879"/>
                <a:gd name="connsiteX0" fmla="*/ 0 w 3042302"/>
                <a:gd name="connsiteY0" fmla="*/ 500202 h 500202"/>
                <a:gd name="connsiteX1" fmla="*/ 1392964 w 3042302"/>
                <a:gd name="connsiteY1" fmla="*/ 4546 h 500202"/>
                <a:gd name="connsiteX2" fmla="*/ 3042302 w 3042302"/>
                <a:gd name="connsiteY2" fmla="*/ 86687 h 500202"/>
                <a:gd name="connsiteX0" fmla="*/ 0 w 3042302"/>
                <a:gd name="connsiteY0" fmla="*/ 506860 h 506860"/>
                <a:gd name="connsiteX1" fmla="*/ 1392964 w 3042302"/>
                <a:gd name="connsiteY1" fmla="*/ 11204 h 506860"/>
                <a:gd name="connsiteX2" fmla="*/ 3042302 w 3042302"/>
                <a:gd name="connsiteY2" fmla="*/ 93345 h 506860"/>
              </a:gdLst>
              <a:ahLst/>
              <a:cxnLst>
                <a:cxn ang="0">
                  <a:pos x="connsiteX0" y="connsiteY0"/>
                </a:cxn>
                <a:cxn ang="0">
                  <a:pos x="connsiteX1" y="connsiteY1"/>
                </a:cxn>
                <a:cxn ang="0">
                  <a:pos x="connsiteX2" y="connsiteY2"/>
                </a:cxn>
              </a:cxnLst>
              <a:rect l="l" t="t" r="r" b="b"/>
              <a:pathLst>
                <a:path w="3042302" h="506860">
                  <a:moveTo>
                    <a:pt x="0" y="506860"/>
                  </a:moveTo>
                  <a:cubicBezTo>
                    <a:pt x="310497" y="306034"/>
                    <a:pt x="877368" y="45387"/>
                    <a:pt x="1392964" y="11204"/>
                  </a:cubicBezTo>
                  <a:cubicBezTo>
                    <a:pt x="1908560" y="-22979"/>
                    <a:pt x="2211734" y="25808"/>
                    <a:pt x="3042302" y="93345"/>
                  </a:cubicBezTo>
                </a:path>
              </a:pathLst>
            </a:custGeom>
            <a:noFill/>
            <a:ln w="38100">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latin typeface="Arial" pitchFamily="34" charset="0"/>
                <a:cs typeface="Arial" pitchFamily="34" charset="0"/>
              </a:endParaRPr>
            </a:p>
          </p:txBody>
        </p:sp>
        <p:sp>
          <p:nvSpPr>
            <p:cNvPr id="48" name="Freeform 47"/>
            <p:cNvSpPr/>
            <p:nvPr/>
          </p:nvSpPr>
          <p:spPr>
            <a:xfrm flipV="1">
              <a:off x="1313673" y="2276872"/>
              <a:ext cx="1746159" cy="503122"/>
            </a:xfrm>
            <a:custGeom>
              <a:avLst/>
              <a:gdLst>
                <a:gd name="connsiteX0" fmla="*/ 0 w 3042303"/>
                <a:gd name="connsiteY0" fmla="*/ 482128 h 482128"/>
                <a:gd name="connsiteX1" fmla="*/ 1128045 w 3042303"/>
                <a:gd name="connsiteY1" fmla="*/ 20655 h 482128"/>
                <a:gd name="connsiteX2" fmla="*/ 3042303 w 3042303"/>
                <a:gd name="connsiteY2" fmla="*/ 123204 h 482128"/>
                <a:gd name="connsiteX0" fmla="*/ 0 w 3042303"/>
                <a:gd name="connsiteY0" fmla="*/ 512220 h 512220"/>
                <a:gd name="connsiteX1" fmla="*/ 1392964 w 3042303"/>
                <a:gd name="connsiteY1" fmla="*/ 16564 h 512220"/>
                <a:gd name="connsiteX2" fmla="*/ 3042303 w 3042303"/>
                <a:gd name="connsiteY2" fmla="*/ 153296 h 512220"/>
                <a:gd name="connsiteX0" fmla="*/ 0 w 3042303"/>
                <a:gd name="connsiteY0" fmla="*/ 503122 h 503122"/>
                <a:gd name="connsiteX1" fmla="*/ 1392964 w 3042303"/>
                <a:gd name="connsiteY1" fmla="*/ 7466 h 503122"/>
                <a:gd name="connsiteX2" fmla="*/ 3042303 w 3042303"/>
                <a:gd name="connsiteY2" fmla="*/ 144198 h 503122"/>
              </a:gdLst>
              <a:ahLst/>
              <a:cxnLst>
                <a:cxn ang="0">
                  <a:pos x="connsiteX0" y="connsiteY0"/>
                </a:cxn>
                <a:cxn ang="0">
                  <a:pos x="connsiteX1" y="connsiteY1"/>
                </a:cxn>
                <a:cxn ang="0">
                  <a:pos x="connsiteX2" y="connsiteY2"/>
                </a:cxn>
              </a:cxnLst>
              <a:rect l="l" t="t" r="r" b="b"/>
              <a:pathLst>
                <a:path w="3042303" h="503122">
                  <a:moveTo>
                    <a:pt x="0" y="503122"/>
                  </a:moveTo>
                  <a:cubicBezTo>
                    <a:pt x="310497" y="302296"/>
                    <a:pt x="877368" y="41649"/>
                    <a:pt x="1392964" y="7466"/>
                  </a:cubicBezTo>
                  <a:cubicBezTo>
                    <a:pt x="1908560" y="-26717"/>
                    <a:pt x="2338699" y="63013"/>
                    <a:pt x="3042303" y="144198"/>
                  </a:cubicBezTo>
                </a:path>
              </a:pathLst>
            </a:custGeom>
            <a:noFill/>
            <a:ln w="38100">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latin typeface="Arial" pitchFamily="34" charset="0"/>
                <a:cs typeface="Arial" pitchFamily="34" charset="0"/>
              </a:endParaRPr>
            </a:p>
          </p:txBody>
        </p:sp>
        <p:sp>
          <p:nvSpPr>
            <p:cNvPr id="49" name="Text Box 20"/>
            <p:cNvSpPr txBox="1">
              <a:spLocks noChangeArrowheads="1"/>
            </p:cNvSpPr>
            <p:nvPr/>
          </p:nvSpPr>
          <p:spPr bwMode="auto">
            <a:xfrm>
              <a:off x="1063420" y="3738518"/>
              <a:ext cx="12043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400" dirty="0" smtClean="0">
                  <a:latin typeface="Arial" pitchFamily="34" charset="0"/>
                  <a:cs typeface="Arial" pitchFamily="34" charset="0"/>
                </a:rPr>
                <a:t>‘Tame’ framing?</a:t>
              </a:r>
              <a:endParaRPr lang="en-US" sz="1400" dirty="0">
                <a:latin typeface="Arial" pitchFamily="34" charset="0"/>
                <a:cs typeface="Arial" pitchFamily="34" charset="0"/>
              </a:endParaRPr>
            </a:p>
          </p:txBody>
        </p:sp>
        <p:sp>
          <p:nvSpPr>
            <p:cNvPr id="50" name="Text Box 19"/>
            <p:cNvSpPr txBox="1">
              <a:spLocks noChangeArrowheads="1"/>
            </p:cNvSpPr>
            <p:nvPr/>
          </p:nvSpPr>
          <p:spPr bwMode="auto">
            <a:xfrm>
              <a:off x="1097082" y="1517523"/>
              <a:ext cx="1137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400" dirty="0" smtClean="0">
                  <a:latin typeface="Arial" pitchFamily="34" charset="0"/>
                  <a:cs typeface="Arial" pitchFamily="34" charset="0"/>
                </a:rPr>
                <a:t>“Wicked” framing?</a:t>
              </a:r>
              <a:endParaRPr lang="en-US" sz="1400" dirty="0">
                <a:latin typeface="Arial" pitchFamily="34" charset="0"/>
                <a:cs typeface="Arial" pitchFamily="34" charset="0"/>
              </a:endParaRPr>
            </a:p>
          </p:txBody>
        </p:sp>
        <p:sp>
          <p:nvSpPr>
            <p:cNvPr id="17" name="Freeform 4"/>
            <p:cNvSpPr>
              <a:spLocks/>
            </p:cNvSpPr>
            <p:nvPr/>
          </p:nvSpPr>
          <p:spPr bwMode="auto">
            <a:xfrm>
              <a:off x="6270650" y="1674976"/>
              <a:ext cx="2698700" cy="3669545"/>
            </a:xfrm>
            <a:custGeom>
              <a:avLst/>
              <a:gdLst>
                <a:gd name="T0" fmla="*/ 592 w 1577"/>
                <a:gd name="T1" fmla="*/ 104 h 1483"/>
                <a:gd name="T2" fmla="*/ 320 w 1577"/>
                <a:gd name="T3" fmla="*/ 128 h 1483"/>
                <a:gd name="T4" fmla="*/ 312 w 1577"/>
                <a:gd name="T5" fmla="*/ 328 h 1483"/>
                <a:gd name="T6" fmla="*/ 64 w 1577"/>
                <a:gd name="T7" fmla="*/ 480 h 1483"/>
                <a:gd name="T8" fmla="*/ 32 w 1577"/>
                <a:gd name="T9" fmla="*/ 544 h 1483"/>
                <a:gd name="T10" fmla="*/ 80 w 1577"/>
                <a:gd name="T11" fmla="*/ 760 h 1483"/>
                <a:gd name="T12" fmla="*/ 32 w 1577"/>
                <a:gd name="T13" fmla="*/ 904 h 1483"/>
                <a:gd name="T14" fmla="*/ 0 w 1577"/>
                <a:gd name="T15" fmla="*/ 976 h 1483"/>
                <a:gd name="T16" fmla="*/ 88 w 1577"/>
                <a:gd name="T17" fmla="*/ 1152 h 1483"/>
                <a:gd name="T18" fmla="*/ 312 w 1577"/>
                <a:gd name="T19" fmla="*/ 1160 h 1483"/>
                <a:gd name="T20" fmla="*/ 424 w 1577"/>
                <a:gd name="T21" fmla="*/ 1264 h 1483"/>
                <a:gd name="T22" fmla="*/ 592 w 1577"/>
                <a:gd name="T23" fmla="*/ 1416 h 1483"/>
                <a:gd name="T24" fmla="*/ 784 w 1577"/>
                <a:gd name="T25" fmla="*/ 1368 h 1483"/>
                <a:gd name="T26" fmla="*/ 952 w 1577"/>
                <a:gd name="T27" fmla="*/ 1376 h 1483"/>
                <a:gd name="T28" fmla="*/ 976 w 1577"/>
                <a:gd name="T29" fmla="*/ 1392 h 1483"/>
                <a:gd name="T30" fmla="*/ 1128 w 1577"/>
                <a:gd name="T31" fmla="*/ 1456 h 1483"/>
                <a:gd name="T32" fmla="*/ 1296 w 1577"/>
                <a:gd name="T33" fmla="*/ 1384 h 1483"/>
                <a:gd name="T34" fmla="*/ 1368 w 1577"/>
                <a:gd name="T35" fmla="*/ 1208 h 1483"/>
                <a:gd name="T36" fmla="*/ 1552 w 1577"/>
                <a:gd name="T37" fmla="*/ 1080 h 1483"/>
                <a:gd name="T38" fmla="*/ 1520 w 1577"/>
                <a:gd name="T39" fmla="*/ 944 h 1483"/>
                <a:gd name="T40" fmla="*/ 1472 w 1577"/>
                <a:gd name="T41" fmla="*/ 896 h 1483"/>
                <a:gd name="T42" fmla="*/ 1448 w 1577"/>
                <a:gd name="T43" fmla="*/ 872 h 1483"/>
                <a:gd name="T44" fmla="*/ 1480 w 1577"/>
                <a:gd name="T45" fmla="*/ 656 h 1483"/>
                <a:gd name="T46" fmla="*/ 1544 w 1577"/>
                <a:gd name="T47" fmla="*/ 528 h 1483"/>
                <a:gd name="T48" fmla="*/ 1560 w 1577"/>
                <a:gd name="T49" fmla="*/ 464 h 1483"/>
                <a:gd name="T50" fmla="*/ 1544 w 1577"/>
                <a:gd name="T51" fmla="*/ 344 h 1483"/>
                <a:gd name="T52" fmla="*/ 1368 w 1577"/>
                <a:gd name="T53" fmla="*/ 272 h 1483"/>
                <a:gd name="T54" fmla="*/ 1280 w 1577"/>
                <a:gd name="T55" fmla="*/ 200 h 1483"/>
                <a:gd name="T56" fmla="*/ 1216 w 1577"/>
                <a:gd name="T57" fmla="*/ 88 h 1483"/>
                <a:gd name="T58" fmla="*/ 1072 w 1577"/>
                <a:gd name="T59" fmla="*/ 0 h 1483"/>
                <a:gd name="T60" fmla="*/ 960 w 1577"/>
                <a:gd name="T61" fmla="*/ 8 h 1483"/>
                <a:gd name="T62" fmla="*/ 832 w 1577"/>
                <a:gd name="T63" fmla="*/ 64 h 1483"/>
                <a:gd name="T64" fmla="*/ 768 w 1577"/>
                <a:gd name="T65" fmla="*/ 80 h 1483"/>
                <a:gd name="T66" fmla="*/ 704 w 1577"/>
                <a:gd name="T67" fmla="*/ 104 h 1483"/>
                <a:gd name="T68" fmla="*/ 592 w 1577"/>
                <a:gd name="T69" fmla="*/ 104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7" h="1483">
                  <a:moveTo>
                    <a:pt x="592" y="104"/>
                  </a:moveTo>
                  <a:cubicBezTo>
                    <a:pt x="501" y="89"/>
                    <a:pt x="399" y="75"/>
                    <a:pt x="320" y="128"/>
                  </a:cubicBezTo>
                  <a:cubicBezTo>
                    <a:pt x="317" y="195"/>
                    <a:pt x="317" y="261"/>
                    <a:pt x="312" y="328"/>
                  </a:cubicBezTo>
                  <a:cubicBezTo>
                    <a:pt x="305" y="427"/>
                    <a:pt x="135" y="444"/>
                    <a:pt x="64" y="480"/>
                  </a:cubicBezTo>
                  <a:cubicBezTo>
                    <a:pt x="53" y="501"/>
                    <a:pt x="43" y="523"/>
                    <a:pt x="32" y="544"/>
                  </a:cubicBezTo>
                  <a:cubicBezTo>
                    <a:pt x="4" y="601"/>
                    <a:pt x="62" y="705"/>
                    <a:pt x="80" y="760"/>
                  </a:cubicBezTo>
                  <a:cubicBezTo>
                    <a:pt x="61" y="875"/>
                    <a:pt x="82" y="829"/>
                    <a:pt x="32" y="904"/>
                  </a:cubicBezTo>
                  <a:cubicBezTo>
                    <a:pt x="17" y="926"/>
                    <a:pt x="0" y="976"/>
                    <a:pt x="0" y="976"/>
                  </a:cubicBezTo>
                  <a:cubicBezTo>
                    <a:pt x="5" y="1032"/>
                    <a:pt x="1" y="1144"/>
                    <a:pt x="88" y="1152"/>
                  </a:cubicBezTo>
                  <a:cubicBezTo>
                    <a:pt x="162" y="1159"/>
                    <a:pt x="237" y="1157"/>
                    <a:pt x="312" y="1160"/>
                  </a:cubicBezTo>
                  <a:cubicBezTo>
                    <a:pt x="354" y="1188"/>
                    <a:pt x="380" y="1235"/>
                    <a:pt x="424" y="1264"/>
                  </a:cubicBezTo>
                  <a:cubicBezTo>
                    <a:pt x="473" y="1338"/>
                    <a:pt x="521" y="1369"/>
                    <a:pt x="592" y="1416"/>
                  </a:cubicBezTo>
                  <a:cubicBezTo>
                    <a:pt x="662" y="1410"/>
                    <a:pt x="725" y="1407"/>
                    <a:pt x="784" y="1368"/>
                  </a:cubicBezTo>
                  <a:cubicBezTo>
                    <a:pt x="840" y="1371"/>
                    <a:pt x="896" y="1369"/>
                    <a:pt x="952" y="1376"/>
                  </a:cubicBezTo>
                  <a:cubicBezTo>
                    <a:pt x="962" y="1377"/>
                    <a:pt x="967" y="1388"/>
                    <a:pt x="976" y="1392"/>
                  </a:cubicBezTo>
                  <a:cubicBezTo>
                    <a:pt x="1024" y="1416"/>
                    <a:pt x="1075" y="1443"/>
                    <a:pt x="1128" y="1456"/>
                  </a:cubicBezTo>
                  <a:cubicBezTo>
                    <a:pt x="1264" y="1448"/>
                    <a:pt x="1271" y="1483"/>
                    <a:pt x="1296" y="1384"/>
                  </a:cubicBezTo>
                  <a:cubicBezTo>
                    <a:pt x="1301" y="1311"/>
                    <a:pt x="1288" y="1235"/>
                    <a:pt x="1368" y="1208"/>
                  </a:cubicBezTo>
                  <a:cubicBezTo>
                    <a:pt x="1432" y="1160"/>
                    <a:pt x="1503" y="1146"/>
                    <a:pt x="1552" y="1080"/>
                  </a:cubicBezTo>
                  <a:cubicBezTo>
                    <a:pt x="1577" y="1004"/>
                    <a:pt x="1571" y="990"/>
                    <a:pt x="1520" y="944"/>
                  </a:cubicBezTo>
                  <a:cubicBezTo>
                    <a:pt x="1503" y="929"/>
                    <a:pt x="1488" y="912"/>
                    <a:pt x="1472" y="896"/>
                  </a:cubicBezTo>
                  <a:cubicBezTo>
                    <a:pt x="1464" y="888"/>
                    <a:pt x="1448" y="872"/>
                    <a:pt x="1448" y="872"/>
                  </a:cubicBezTo>
                  <a:cubicBezTo>
                    <a:pt x="1428" y="794"/>
                    <a:pt x="1418" y="718"/>
                    <a:pt x="1480" y="656"/>
                  </a:cubicBezTo>
                  <a:cubicBezTo>
                    <a:pt x="1494" y="613"/>
                    <a:pt x="1518" y="566"/>
                    <a:pt x="1544" y="528"/>
                  </a:cubicBezTo>
                  <a:cubicBezTo>
                    <a:pt x="1549" y="507"/>
                    <a:pt x="1562" y="486"/>
                    <a:pt x="1560" y="464"/>
                  </a:cubicBezTo>
                  <a:cubicBezTo>
                    <a:pt x="1556" y="424"/>
                    <a:pt x="1564" y="379"/>
                    <a:pt x="1544" y="344"/>
                  </a:cubicBezTo>
                  <a:cubicBezTo>
                    <a:pt x="1512" y="288"/>
                    <a:pt x="1424" y="283"/>
                    <a:pt x="1368" y="272"/>
                  </a:cubicBezTo>
                  <a:cubicBezTo>
                    <a:pt x="1336" y="251"/>
                    <a:pt x="1304" y="230"/>
                    <a:pt x="1280" y="200"/>
                  </a:cubicBezTo>
                  <a:cubicBezTo>
                    <a:pt x="1253" y="166"/>
                    <a:pt x="1246" y="118"/>
                    <a:pt x="1216" y="88"/>
                  </a:cubicBezTo>
                  <a:cubicBezTo>
                    <a:pt x="1171" y="43"/>
                    <a:pt x="1135" y="16"/>
                    <a:pt x="1072" y="0"/>
                  </a:cubicBezTo>
                  <a:cubicBezTo>
                    <a:pt x="1035" y="3"/>
                    <a:pt x="996" y="0"/>
                    <a:pt x="960" y="8"/>
                  </a:cubicBezTo>
                  <a:cubicBezTo>
                    <a:pt x="923" y="16"/>
                    <a:pt x="870" y="51"/>
                    <a:pt x="832" y="64"/>
                  </a:cubicBezTo>
                  <a:cubicBezTo>
                    <a:pt x="811" y="71"/>
                    <a:pt x="788" y="70"/>
                    <a:pt x="768" y="80"/>
                  </a:cubicBezTo>
                  <a:cubicBezTo>
                    <a:pt x="747" y="91"/>
                    <a:pt x="729" y="103"/>
                    <a:pt x="704" y="104"/>
                  </a:cubicBezTo>
                  <a:cubicBezTo>
                    <a:pt x="667" y="106"/>
                    <a:pt x="629" y="104"/>
                    <a:pt x="592" y="104"/>
                  </a:cubicBezTo>
                  <a:close/>
                </a:path>
              </a:pathLst>
            </a:custGeom>
            <a:noFill/>
            <a:ln w="28575" cap="flat" cmpd="sng">
              <a:solidFill>
                <a:srgbClr val="DFAE23"/>
              </a:solidFill>
              <a:prstDash val="solid"/>
              <a:round/>
              <a:headEnd/>
              <a:tailEnd/>
            </a:ln>
            <a:effectLst/>
            <a:extLst/>
          </p:spPr>
          <p:txBody>
            <a:bodyPr wrap="none" anchor="ctr"/>
            <a:lstStyle/>
            <a:p>
              <a:endParaRPr lang="en-GB" sz="1600">
                <a:latin typeface="Arial" pitchFamily="34" charset="0"/>
                <a:cs typeface="Arial" pitchFamily="34" charset="0"/>
              </a:endParaRPr>
            </a:p>
          </p:txBody>
        </p:sp>
        <p:sp>
          <p:nvSpPr>
            <p:cNvPr id="18" name="Freeform 4"/>
            <p:cNvSpPr>
              <a:spLocks/>
            </p:cNvSpPr>
            <p:nvPr/>
          </p:nvSpPr>
          <p:spPr bwMode="auto">
            <a:xfrm>
              <a:off x="6858000" y="3461439"/>
              <a:ext cx="1524000" cy="1312862"/>
            </a:xfrm>
            <a:custGeom>
              <a:avLst/>
              <a:gdLst>
                <a:gd name="T0" fmla="*/ 592 w 1577"/>
                <a:gd name="T1" fmla="*/ 104 h 1483"/>
                <a:gd name="T2" fmla="*/ 320 w 1577"/>
                <a:gd name="T3" fmla="*/ 128 h 1483"/>
                <a:gd name="T4" fmla="*/ 312 w 1577"/>
                <a:gd name="T5" fmla="*/ 328 h 1483"/>
                <a:gd name="T6" fmla="*/ 64 w 1577"/>
                <a:gd name="T7" fmla="*/ 480 h 1483"/>
                <a:gd name="T8" fmla="*/ 32 w 1577"/>
                <a:gd name="T9" fmla="*/ 544 h 1483"/>
                <a:gd name="T10" fmla="*/ 80 w 1577"/>
                <a:gd name="T11" fmla="*/ 760 h 1483"/>
                <a:gd name="T12" fmla="*/ 32 w 1577"/>
                <a:gd name="T13" fmla="*/ 904 h 1483"/>
                <a:gd name="T14" fmla="*/ 0 w 1577"/>
                <a:gd name="T15" fmla="*/ 976 h 1483"/>
                <a:gd name="T16" fmla="*/ 88 w 1577"/>
                <a:gd name="T17" fmla="*/ 1152 h 1483"/>
                <a:gd name="T18" fmla="*/ 312 w 1577"/>
                <a:gd name="T19" fmla="*/ 1160 h 1483"/>
                <a:gd name="T20" fmla="*/ 424 w 1577"/>
                <a:gd name="T21" fmla="*/ 1264 h 1483"/>
                <a:gd name="T22" fmla="*/ 592 w 1577"/>
                <a:gd name="T23" fmla="*/ 1416 h 1483"/>
                <a:gd name="T24" fmla="*/ 784 w 1577"/>
                <a:gd name="T25" fmla="*/ 1368 h 1483"/>
                <a:gd name="T26" fmla="*/ 952 w 1577"/>
                <a:gd name="T27" fmla="*/ 1376 h 1483"/>
                <a:gd name="T28" fmla="*/ 976 w 1577"/>
                <a:gd name="T29" fmla="*/ 1392 h 1483"/>
                <a:gd name="T30" fmla="*/ 1128 w 1577"/>
                <a:gd name="T31" fmla="*/ 1456 h 1483"/>
                <a:gd name="T32" fmla="*/ 1296 w 1577"/>
                <a:gd name="T33" fmla="*/ 1384 h 1483"/>
                <a:gd name="T34" fmla="*/ 1368 w 1577"/>
                <a:gd name="T35" fmla="*/ 1208 h 1483"/>
                <a:gd name="T36" fmla="*/ 1552 w 1577"/>
                <a:gd name="T37" fmla="*/ 1080 h 1483"/>
                <a:gd name="T38" fmla="*/ 1520 w 1577"/>
                <a:gd name="T39" fmla="*/ 944 h 1483"/>
                <a:gd name="T40" fmla="*/ 1472 w 1577"/>
                <a:gd name="T41" fmla="*/ 896 h 1483"/>
                <a:gd name="T42" fmla="*/ 1448 w 1577"/>
                <a:gd name="T43" fmla="*/ 872 h 1483"/>
                <a:gd name="T44" fmla="*/ 1480 w 1577"/>
                <a:gd name="T45" fmla="*/ 656 h 1483"/>
                <a:gd name="T46" fmla="*/ 1544 w 1577"/>
                <a:gd name="T47" fmla="*/ 528 h 1483"/>
                <a:gd name="T48" fmla="*/ 1560 w 1577"/>
                <a:gd name="T49" fmla="*/ 464 h 1483"/>
                <a:gd name="T50" fmla="*/ 1544 w 1577"/>
                <a:gd name="T51" fmla="*/ 344 h 1483"/>
                <a:gd name="T52" fmla="*/ 1368 w 1577"/>
                <a:gd name="T53" fmla="*/ 272 h 1483"/>
                <a:gd name="T54" fmla="*/ 1280 w 1577"/>
                <a:gd name="T55" fmla="*/ 200 h 1483"/>
                <a:gd name="T56" fmla="*/ 1216 w 1577"/>
                <a:gd name="T57" fmla="*/ 88 h 1483"/>
                <a:gd name="T58" fmla="*/ 1072 w 1577"/>
                <a:gd name="T59" fmla="*/ 0 h 1483"/>
                <a:gd name="T60" fmla="*/ 960 w 1577"/>
                <a:gd name="T61" fmla="*/ 8 h 1483"/>
                <a:gd name="T62" fmla="*/ 832 w 1577"/>
                <a:gd name="T63" fmla="*/ 64 h 1483"/>
                <a:gd name="T64" fmla="*/ 768 w 1577"/>
                <a:gd name="T65" fmla="*/ 80 h 1483"/>
                <a:gd name="T66" fmla="*/ 704 w 1577"/>
                <a:gd name="T67" fmla="*/ 104 h 1483"/>
                <a:gd name="T68" fmla="*/ 592 w 1577"/>
                <a:gd name="T69" fmla="*/ 104 h 1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7" h="1483">
                  <a:moveTo>
                    <a:pt x="592" y="104"/>
                  </a:moveTo>
                  <a:cubicBezTo>
                    <a:pt x="501" y="89"/>
                    <a:pt x="399" y="75"/>
                    <a:pt x="320" y="128"/>
                  </a:cubicBezTo>
                  <a:cubicBezTo>
                    <a:pt x="317" y="195"/>
                    <a:pt x="317" y="261"/>
                    <a:pt x="312" y="328"/>
                  </a:cubicBezTo>
                  <a:cubicBezTo>
                    <a:pt x="305" y="427"/>
                    <a:pt x="135" y="444"/>
                    <a:pt x="64" y="480"/>
                  </a:cubicBezTo>
                  <a:cubicBezTo>
                    <a:pt x="53" y="501"/>
                    <a:pt x="43" y="523"/>
                    <a:pt x="32" y="544"/>
                  </a:cubicBezTo>
                  <a:cubicBezTo>
                    <a:pt x="4" y="601"/>
                    <a:pt x="62" y="705"/>
                    <a:pt x="80" y="760"/>
                  </a:cubicBezTo>
                  <a:cubicBezTo>
                    <a:pt x="61" y="875"/>
                    <a:pt x="82" y="829"/>
                    <a:pt x="32" y="904"/>
                  </a:cubicBezTo>
                  <a:cubicBezTo>
                    <a:pt x="17" y="926"/>
                    <a:pt x="0" y="976"/>
                    <a:pt x="0" y="976"/>
                  </a:cubicBezTo>
                  <a:cubicBezTo>
                    <a:pt x="5" y="1032"/>
                    <a:pt x="1" y="1144"/>
                    <a:pt x="88" y="1152"/>
                  </a:cubicBezTo>
                  <a:cubicBezTo>
                    <a:pt x="162" y="1159"/>
                    <a:pt x="237" y="1157"/>
                    <a:pt x="312" y="1160"/>
                  </a:cubicBezTo>
                  <a:cubicBezTo>
                    <a:pt x="354" y="1188"/>
                    <a:pt x="380" y="1235"/>
                    <a:pt x="424" y="1264"/>
                  </a:cubicBezTo>
                  <a:cubicBezTo>
                    <a:pt x="473" y="1338"/>
                    <a:pt x="521" y="1369"/>
                    <a:pt x="592" y="1416"/>
                  </a:cubicBezTo>
                  <a:cubicBezTo>
                    <a:pt x="662" y="1410"/>
                    <a:pt x="725" y="1407"/>
                    <a:pt x="784" y="1368"/>
                  </a:cubicBezTo>
                  <a:cubicBezTo>
                    <a:pt x="840" y="1371"/>
                    <a:pt x="896" y="1369"/>
                    <a:pt x="952" y="1376"/>
                  </a:cubicBezTo>
                  <a:cubicBezTo>
                    <a:pt x="962" y="1377"/>
                    <a:pt x="967" y="1388"/>
                    <a:pt x="976" y="1392"/>
                  </a:cubicBezTo>
                  <a:cubicBezTo>
                    <a:pt x="1024" y="1416"/>
                    <a:pt x="1075" y="1443"/>
                    <a:pt x="1128" y="1456"/>
                  </a:cubicBezTo>
                  <a:cubicBezTo>
                    <a:pt x="1264" y="1448"/>
                    <a:pt x="1271" y="1483"/>
                    <a:pt x="1296" y="1384"/>
                  </a:cubicBezTo>
                  <a:cubicBezTo>
                    <a:pt x="1301" y="1311"/>
                    <a:pt x="1288" y="1235"/>
                    <a:pt x="1368" y="1208"/>
                  </a:cubicBezTo>
                  <a:cubicBezTo>
                    <a:pt x="1432" y="1160"/>
                    <a:pt x="1503" y="1146"/>
                    <a:pt x="1552" y="1080"/>
                  </a:cubicBezTo>
                  <a:cubicBezTo>
                    <a:pt x="1577" y="1004"/>
                    <a:pt x="1571" y="990"/>
                    <a:pt x="1520" y="944"/>
                  </a:cubicBezTo>
                  <a:cubicBezTo>
                    <a:pt x="1503" y="929"/>
                    <a:pt x="1488" y="912"/>
                    <a:pt x="1472" y="896"/>
                  </a:cubicBezTo>
                  <a:cubicBezTo>
                    <a:pt x="1464" y="888"/>
                    <a:pt x="1448" y="872"/>
                    <a:pt x="1448" y="872"/>
                  </a:cubicBezTo>
                  <a:cubicBezTo>
                    <a:pt x="1428" y="794"/>
                    <a:pt x="1418" y="718"/>
                    <a:pt x="1480" y="656"/>
                  </a:cubicBezTo>
                  <a:cubicBezTo>
                    <a:pt x="1494" y="613"/>
                    <a:pt x="1518" y="566"/>
                    <a:pt x="1544" y="528"/>
                  </a:cubicBezTo>
                  <a:cubicBezTo>
                    <a:pt x="1549" y="507"/>
                    <a:pt x="1562" y="486"/>
                    <a:pt x="1560" y="464"/>
                  </a:cubicBezTo>
                  <a:cubicBezTo>
                    <a:pt x="1556" y="424"/>
                    <a:pt x="1564" y="379"/>
                    <a:pt x="1544" y="344"/>
                  </a:cubicBezTo>
                  <a:cubicBezTo>
                    <a:pt x="1512" y="288"/>
                    <a:pt x="1424" y="283"/>
                    <a:pt x="1368" y="272"/>
                  </a:cubicBezTo>
                  <a:cubicBezTo>
                    <a:pt x="1336" y="251"/>
                    <a:pt x="1304" y="230"/>
                    <a:pt x="1280" y="200"/>
                  </a:cubicBezTo>
                  <a:cubicBezTo>
                    <a:pt x="1253" y="166"/>
                    <a:pt x="1246" y="118"/>
                    <a:pt x="1216" y="88"/>
                  </a:cubicBezTo>
                  <a:cubicBezTo>
                    <a:pt x="1171" y="43"/>
                    <a:pt x="1135" y="16"/>
                    <a:pt x="1072" y="0"/>
                  </a:cubicBezTo>
                  <a:cubicBezTo>
                    <a:pt x="1035" y="3"/>
                    <a:pt x="996" y="0"/>
                    <a:pt x="960" y="8"/>
                  </a:cubicBezTo>
                  <a:cubicBezTo>
                    <a:pt x="923" y="16"/>
                    <a:pt x="870" y="51"/>
                    <a:pt x="832" y="64"/>
                  </a:cubicBezTo>
                  <a:cubicBezTo>
                    <a:pt x="811" y="71"/>
                    <a:pt x="788" y="70"/>
                    <a:pt x="768" y="80"/>
                  </a:cubicBezTo>
                  <a:cubicBezTo>
                    <a:pt x="747" y="91"/>
                    <a:pt x="729" y="103"/>
                    <a:pt x="704" y="104"/>
                  </a:cubicBezTo>
                  <a:cubicBezTo>
                    <a:pt x="667" y="106"/>
                    <a:pt x="629" y="104"/>
                    <a:pt x="592" y="104"/>
                  </a:cubicBezTo>
                  <a:close/>
                </a:path>
              </a:pathLst>
            </a:custGeom>
            <a:noFill/>
            <a:ln w="28575" cap="flat" cmpd="sng">
              <a:solidFill>
                <a:srgbClr val="DFAE23"/>
              </a:solidFill>
              <a:prstDash val="solid"/>
              <a:round/>
              <a:headEnd/>
              <a:tailEnd/>
            </a:ln>
            <a:effectLst/>
            <a:extLst/>
          </p:spPr>
          <p:txBody>
            <a:bodyPr wrap="none" anchor="ctr"/>
            <a:lstStyle/>
            <a:p>
              <a:endParaRPr lang="en-GB" sz="1600">
                <a:latin typeface="Arial" pitchFamily="34" charset="0"/>
                <a:cs typeface="Arial" pitchFamily="34" charset="0"/>
              </a:endParaRPr>
            </a:p>
          </p:txBody>
        </p:sp>
        <p:sp>
          <p:nvSpPr>
            <p:cNvPr id="13" name="TextBox 12"/>
            <p:cNvSpPr txBox="1"/>
            <p:nvPr/>
          </p:nvSpPr>
          <p:spPr>
            <a:xfrm>
              <a:off x="6804248" y="1916832"/>
              <a:ext cx="1800200" cy="1384995"/>
            </a:xfrm>
            <a:prstGeom prst="rect">
              <a:avLst/>
            </a:prstGeom>
            <a:noFill/>
          </p:spPr>
          <p:txBody>
            <a:bodyPr wrap="square" rtlCol="0">
              <a:spAutoFit/>
            </a:bodyPr>
            <a:lstStyle/>
            <a:p>
              <a:pPr algn="ctr"/>
              <a:r>
                <a:rPr lang="en-GB" sz="1400" b="1" dirty="0" smtClean="0">
                  <a:latin typeface="Arial" pitchFamily="34" charset="0"/>
                  <a:cs typeface="Arial" pitchFamily="34" charset="0"/>
                </a:rPr>
                <a:t>Systemic</a:t>
              </a:r>
            </a:p>
            <a:p>
              <a:pPr algn="ctr"/>
              <a:r>
                <a:rPr lang="en-GB" sz="1400" dirty="0" smtClean="0">
                  <a:latin typeface="Arial" pitchFamily="34" charset="0"/>
                  <a:cs typeface="Arial" pitchFamily="34" charset="0"/>
                </a:rPr>
                <a:t>Knowing-based governance (e.g. social learning </a:t>
              </a:r>
            </a:p>
            <a:p>
              <a:pPr algn="ctr"/>
              <a:r>
                <a:rPr lang="en-GB" sz="1400" dirty="0" smtClean="0">
                  <a:latin typeface="Arial" pitchFamily="34" charset="0"/>
                  <a:cs typeface="Arial" pitchFamily="34" charset="0"/>
                </a:rPr>
                <a:t>as governance ‘mechanism’)</a:t>
              </a:r>
              <a:endParaRPr lang="en-GB" sz="1400" dirty="0">
                <a:latin typeface="Arial" pitchFamily="34" charset="0"/>
                <a:cs typeface="Arial" pitchFamily="34" charset="0"/>
              </a:endParaRPr>
            </a:p>
          </p:txBody>
        </p:sp>
        <p:sp>
          <p:nvSpPr>
            <p:cNvPr id="14" name="TextBox 13"/>
            <p:cNvSpPr txBox="1"/>
            <p:nvPr/>
          </p:nvSpPr>
          <p:spPr>
            <a:xfrm>
              <a:off x="7140116" y="3645024"/>
              <a:ext cx="1128464" cy="954107"/>
            </a:xfrm>
            <a:prstGeom prst="rect">
              <a:avLst/>
            </a:prstGeom>
            <a:noFill/>
          </p:spPr>
          <p:txBody>
            <a:bodyPr wrap="square" rtlCol="0">
              <a:spAutoFit/>
            </a:bodyPr>
            <a:lstStyle/>
            <a:p>
              <a:pPr algn="ctr"/>
              <a:r>
                <a:rPr lang="en-GB" sz="1400" b="1" dirty="0" err="1" smtClean="0">
                  <a:latin typeface="Arial" pitchFamily="34" charset="0"/>
                  <a:cs typeface="Arial" pitchFamily="34" charset="0"/>
                </a:rPr>
                <a:t>Systematic</a:t>
              </a:r>
              <a:r>
                <a:rPr lang="en-GB" sz="1400" dirty="0" err="1" smtClean="0">
                  <a:latin typeface="Arial" pitchFamily="34" charset="0"/>
                  <a:cs typeface="Arial" pitchFamily="34" charset="0"/>
                </a:rPr>
                <a:t>Knowledge</a:t>
              </a:r>
              <a:r>
                <a:rPr lang="en-GB" sz="1400" dirty="0" smtClean="0">
                  <a:latin typeface="Arial" pitchFamily="34" charset="0"/>
                  <a:cs typeface="Arial" pitchFamily="34" charset="0"/>
                </a:rPr>
                <a:t>-based governance</a:t>
              </a:r>
              <a:endParaRPr lang="en-GB" sz="1400" dirty="0">
                <a:latin typeface="Arial" pitchFamily="34" charset="0"/>
                <a:cs typeface="Arial" pitchFamily="34" charset="0"/>
              </a:endParaRPr>
            </a:p>
          </p:txBody>
        </p:sp>
        <p:sp>
          <p:nvSpPr>
            <p:cNvPr id="19" name="TextBox 18"/>
            <p:cNvSpPr txBox="1"/>
            <p:nvPr/>
          </p:nvSpPr>
          <p:spPr>
            <a:xfrm>
              <a:off x="5734785" y="2107595"/>
              <a:ext cx="585334" cy="338554"/>
            </a:xfrm>
            <a:prstGeom prst="rect">
              <a:avLst/>
            </a:prstGeom>
            <a:noFill/>
          </p:spPr>
          <p:txBody>
            <a:bodyPr wrap="square" rtlCol="0">
              <a:spAutoFit/>
            </a:bodyPr>
            <a:lstStyle/>
            <a:p>
              <a:r>
                <a:rPr lang="en-GB" sz="1600" b="1" dirty="0" smtClean="0">
                  <a:latin typeface="Arial" pitchFamily="34" charset="0"/>
                  <a:cs typeface="Arial" pitchFamily="34" charset="0"/>
                </a:rPr>
                <a:t>W2</a:t>
              </a:r>
              <a:endParaRPr lang="en-GB" sz="1600" b="1" dirty="0">
                <a:latin typeface="Arial" pitchFamily="34" charset="0"/>
                <a:cs typeface="Arial" pitchFamily="34" charset="0"/>
              </a:endParaRPr>
            </a:p>
          </p:txBody>
        </p:sp>
        <p:sp>
          <p:nvSpPr>
            <p:cNvPr id="20" name="TextBox 19"/>
            <p:cNvSpPr txBox="1"/>
            <p:nvPr/>
          </p:nvSpPr>
          <p:spPr>
            <a:xfrm>
              <a:off x="5734784" y="3018438"/>
              <a:ext cx="585335" cy="338554"/>
            </a:xfrm>
            <a:prstGeom prst="rect">
              <a:avLst/>
            </a:prstGeom>
            <a:noFill/>
          </p:spPr>
          <p:txBody>
            <a:bodyPr wrap="square" rtlCol="0">
              <a:spAutoFit/>
            </a:bodyPr>
            <a:lstStyle/>
            <a:p>
              <a:r>
                <a:rPr lang="en-GB" sz="1600" b="1" dirty="0" smtClean="0">
                  <a:latin typeface="Arial" pitchFamily="34" charset="0"/>
                  <a:cs typeface="Arial" pitchFamily="34" charset="0"/>
                </a:rPr>
                <a:t>W3</a:t>
              </a:r>
              <a:endParaRPr lang="en-GB" sz="1600" b="1" dirty="0">
                <a:latin typeface="Arial" pitchFamily="34" charset="0"/>
                <a:cs typeface="Arial" pitchFamily="34" charset="0"/>
              </a:endParaRPr>
            </a:p>
          </p:txBody>
        </p:sp>
        <p:sp>
          <p:nvSpPr>
            <p:cNvPr id="22" name="TextBox 21"/>
            <p:cNvSpPr txBox="1"/>
            <p:nvPr/>
          </p:nvSpPr>
          <p:spPr>
            <a:xfrm>
              <a:off x="5724128" y="4962654"/>
              <a:ext cx="595992" cy="338554"/>
            </a:xfrm>
            <a:prstGeom prst="rect">
              <a:avLst/>
            </a:prstGeom>
            <a:noFill/>
          </p:spPr>
          <p:txBody>
            <a:bodyPr wrap="square" rtlCol="0">
              <a:spAutoFit/>
            </a:bodyPr>
            <a:lstStyle/>
            <a:p>
              <a:r>
                <a:rPr lang="en-GB" sz="1600" b="1" dirty="0" smtClean="0">
                  <a:latin typeface="Arial" pitchFamily="34" charset="0"/>
                  <a:cs typeface="Arial" pitchFamily="34" charset="0"/>
                </a:rPr>
                <a:t>T2</a:t>
              </a:r>
              <a:endParaRPr lang="en-GB" sz="1600" b="1" dirty="0">
                <a:latin typeface="Arial" pitchFamily="34" charset="0"/>
                <a:cs typeface="Arial" pitchFamily="34" charset="0"/>
              </a:endParaRPr>
            </a:p>
          </p:txBody>
        </p:sp>
        <p:sp>
          <p:nvSpPr>
            <p:cNvPr id="109586" name="TextBox 109585"/>
            <p:cNvSpPr txBox="1"/>
            <p:nvPr/>
          </p:nvSpPr>
          <p:spPr>
            <a:xfrm>
              <a:off x="5759374" y="1124744"/>
              <a:ext cx="1098626" cy="338554"/>
            </a:xfrm>
            <a:prstGeom prst="rect">
              <a:avLst/>
            </a:prstGeom>
            <a:noFill/>
          </p:spPr>
          <p:txBody>
            <a:bodyPr wrap="square" rtlCol="0">
              <a:spAutoFit/>
            </a:bodyPr>
            <a:lstStyle/>
            <a:p>
              <a:r>
                <a:rPr lang="en-GB" sz="1600" b="1" dirty="0" smtClean="0">
                  <a:latin typeface="Arial" pitchFamily="34" charset="0"/>
                  <a:cs typeface="Arial" pitchFamily="34" charset="0"/>
                </a:rPr>
                <a:t>F</a:t>
              </a:r>
              <a:endParaRPr lang="en-GB" sz="1600" b="1" dirty="0">
                <a:latin typeface="Arial" pitchFamily="34" charset="0"/>
                <a:cs typeface="Arial" pitchFamily="34" charset="0"/>
              </a:endParaRPr>
            </a:p>
          </p:txBody>
        </p:sp>
        <p:sp>
          <p:nvSpPr>
            <p:cNvPr id="39" name="Freeform 38"/>
            <p:cNvSpPr/>
            <p:nvPr/>
          </p:nvSpPr>
          <p:spPr>
            <a:xfrm>
              <a:off x="4992812" y="2418388"/>
              <a:ext cx="1811436" cy="202556"/>
            </a:xfrm>
            <a:custGeom>
              <a:avLst/>
              <a:gdLst>
                <a:gd name="connsiteX0" fmla="*/ 0 w 3042303"/>
                <a:gd name="connsiteY0" fmla="*/ 482128 h 482128"/>
                <a:gd name="connsiteX1" fmla="*/ 1128045 w 3042303"/>
                <a:gd name="connsiteY1" fmla="*/ 20655 h 482128"/>
                <a:gd name="connsiteX2" fmla="*/ 3042303 w 3042303"/>
                <a:gd name="connsiteY2" fmla="*/ 123204 h 482128"/>
                <a:gd name="connsiteX0" fmla="*/ 0 w 3042303"/>
                <a:gd name="connsiteY0" fmla="*/ 512220 h 512220"/>
                <a:gd name="connsiteX1" fmla="*/ 1392964 w 3042303"/>
                <a:gd name="connsiteY1" fmla="*/ 16564 h 512220"/>
                <a:gd name="connsiteX2" fmla="*/ 3042303 w 3042303"/>
                <a:gd name="connsiteY2" fmla="*/ 153296 h 512220"/>
                <a:gd name="connsiteX0" fmla="*/ 0 w 3042303"/>
                <a:gd name="connsiteY0" fmla="*/ 503122 h 503122"/>
                <a:gd name="connsiteX1" fmla="*/ 1392964 w 3042303"/>
                <a:gd name="connsiteY1" fmla="*/ 7466 h 503122"/>
                <a:gd name="connsiteX2" fmla="*/ 3042303 w 3042303"/>
                <a:gd name="connsiteY2" fmla="*/ 144198 h 503122"/>
                <a:gd name="connsiteX0" fmla="*/ 0 w 3355531"/>
                <a:gd name="connsiteY0" fmla="*/ 451542 h 451542"/>
                <a:gd name="connsiteX1" fmla="*/ 1706192 w 3355531"/>
                <a:gd name="connsiteY1" fmla="*/ 13037 h 451542"/>
                <a:gd name="connsiteX2" fmla="*/ 3355531 w 3355531"/>
                <a:gd name="connsiteY2" fmla="*/ 149769 h 451542"/>
                <a:gd name="connsiteX0" fmla="*/ 0 w 3355531"/>
                <a:gd name="connsiteY0" fmla="*/ 451542 h 451542"/>
                <a:gd name="connsiteX1" fmla="*/ 1706192 w 3355531"/>
                <a:gd name="connsiteY1" fmla="*/ 13037 h 451542"/>
                <a:gd name="connsiteX2" fmla="*/ 3355531 w 3355531"/>
                <a:gd name="connsiteY2" fmla="*/ 149769 h 451542"/>
              </a:gdLst>
              <a:ahLst/>
              <a:cxnLst>
                <a:cxn ang="0">
                  <a:pos x="connsiteX0" y="connsiteY0"/>
                </a:cxn>
                <a:cxn ang="0">
                  <a:pos x="connsiteX1" y="connsiteY1"/>
                </a:cxn>
                <a:cxn ang="0">
                  <a:pos x="connsiteX2" y="connsiteY2"/>
                </a:cxn>
              </a:cxnLst>
              <a:rect l="l" t="t" r="r" b="b"/>
              <a:pathLst>
                <a:path w="3355531" h="451542">
                  <a:moveTo>
                    <a:pt x="0" y="451542"/>
                  </a:moveTo>
                  <a:cubicBezTo>
                    <a:pt x="805068" y="193565"/>
                    <a:pt x="1146937" y="63333"/>
                    <a:pt x="1706192" y="13037"/>
                  </a:cubicBezTo>
                  <a:cubicBezTo>
                    <a:pt x="2265447" y="-37259"/>
                    <a:pt x="2651927" y="68584"/>
                    <a:pt x="3355531" y="149769"/>
                  </a:cubicBezTo>
                </a:path>
              </a:pathLst>
            </a:custGeom>
            <a:noFill/>
            <a:ln w="38100">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latin typeface="Arial" pitchFamily="34" charset="0"/>
                <a:cs typeface="Arial" pitchFamily="34" charset="0"/>
              </a:endParaRPr>
            </a:p>
          </p:txBody>
        </p:sp>
        <p:sp>
          <p:nvSpPr>
            <p:cNvPr id="40" name="Freeform 39"/>
            <p:cNvSpPr/>
            <p:nvPr/>
          </p:nvSpPr>
          <p:spPr>
            <a:xfrm rot="1441551">
              <a:off x="5091478" y="3031468"/>
              <a:ext cx="2196969" cy="202556"/>
            </a:xfrm>
            <a:custGeom>
              <a:avLst/>
              <a:gdLst>
                <a:gd name="connsiteX0" fmla="*/ 0 w 3042303"/>
                <a:gd name="connsiteY0" fmla="*/ 482128 h 482128"/>
                <a:gd name="connsiteX1" fmla="*/ 1128045 w 3042303"/>
                <a:gd name="connsiteY1" fmla="*/ 20655 h 482128"/>
                <a:gd name="connsiteX2" fmla="*/ 3042303 w 3042303"/>
                <a:gd name="connsiteY2" fmla="*/ 123204 h 482128"/>
                <a:gd name="connsiteX0" fmla="*/ 0 w 3042303"/>
                <a:gd name="connsiteY0" fmla="*/ 512220 h 512220"/>
                <a:gd name="connsiteX1" fmla="*/ 1392964 w 3042303"/>
                <a:gd name="connsiteY1" fmla="*/ 16564 h 512220"/>
                <a:gd name="connsiteX2" fmla="*/ 3042303 w 3042303"/>
                <a:gd name="connsiteY2" fmla="*/ 153296 h 512220"/>
                <a:gd name="connsiteX0" fmla="*/ 0 w 3042303"/>
                <a:gd name="connsiteY0" fmla="*/ 503122 h 503122"/>
                <a:gd name="connsiteX1" fmla="*/ 1392964 w 3042303"/>
                <a:gd name="connsiteY1" fmla="*/ 7466 h 503122"/>
                <a:gd name="connsiteX2" fmla="*/ 3042303 w 3042303"/>
                <a:gd name="connsiteY2" fmla="*/ 144198 h 503122"/>
                <a:gd name="connsiteX0" fmla="*/ 0 w 3355531"/>
                <a:gd name="connsiteY0" fmla="*/ 451542 h 451542"/>
                <a:gd name="connsiteX1" fmla="*/ 1706192 w 3355531"/>
                <a:gd name="connsiteY1" fmla="*/ 13037 h 451542"/>
                <a:gd name="connsiteX2" fmla="*/ 3355531 w 3355531"/>
                <a:gd name="connsiteY2" fmla="*/ 149769 h 451542"/>
                <a:gd name="connsiteX0" fmla="*/ 0 w 3355531"/>
                <a:gd name="connsiteY0" fmla="*/ 451542 h 451542"/>
                <a:gd name="connsiteX1" fmla="*/ 1706192 w 3355531"/>
                <a:gd name="connsiteY1" fmla="*/ 13037 h 451542"/>
                <a:gd name="connsiteX2" fmla="*/ 3355531 w 3355531"/>
                <a:gd name="connsiteY2" fmla="*/ 149769 h 451542"/>
              </a:gdLst>
              <a:ahLst/>
              <a:cxnLst>
                <a:cxn ang="0">
                  <a:pos x="connsiteX0" y="connsiteY0"/>
                </a:cxn>
                <a:cxn ang="0">
                  <a:pos x="connsiteX1" y="connsiteY1"/>
                </a:cxn>
                <a:cxn ang="0">
                  <a:pos x="connsiteX2" y="connsiteY2"/>
                </a:cxn>
              </a:cxnLst>
              <a:rect l="l" t="t" r="r" b="b"/>
              <a:pathLst>
                <a:path w="3355531" h="451542">
                  <a:moveTo>
                    <a:pt x="0" y="451542"/>
                  </a:moveTo>
                  <a:cubicBezTo>
                    <a:pt x="805068" y="193565"/>
                    <a:pt x="1146937" y="63333"/>
                    <a:pt x="1706192" y="13037"/>
                  </a:cubicBezTo>
                  <a:cubicBezTo>
                    <a:pt x="2265447" y="-37259"/>
                    <a:pt x="2651927" y="68584"/>
                    <a:pt x="3355531" y="149769"/>
                  </a:cubicBezTo>
                </a:path>
              </a:pathLst>
            </a:custGeom>
            <a:noFill/>
            <a:ln w="38100">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latin typeface="Arial" pitchFamily="34" charset="0"/>
                <a:cs typeface="Arial" pitchFamily="34" charset="0"/>
              </a:endParaRPr>
            </a:p>
          </p:txBody>
        </p:sp>
        <p:sp>
          <p:nvSpPr>
            <p:cNvPr id="41" name="Freeform 40"/>
            <p:cNvSpPr/>
            <p:nvPr/>
          </p:nvSpPr>
          <p:spPr>
            <a:xfrm rot="20865715" flipV="1">
              <a:off x="4667753" y="4544698"/>
              <a:ext cx="2506953" cy="402918"/>
            </a:xfrm>
            <a:custGeom>
              <a:avLst/>
              <a:gdLst>
                <a:gd name="connsiteX0" fmla="*/ 0 w 3042303"/>
                <a:gd name="connsiteY0" fmla="*/ 482128 h 482128"/>
                <a:gd name="connsiteX1" fmla="*/ 1128045 w 3042303"/>
                <a:gd name="connsiteY1" fmla="*/ 20655 h 482128"/>
                <a:gd name="connsiteX2" fmla="*/ 3042303 w 3042303"/>
                <a:gd name="connsiteY2" fmla="*/ 123204 h 482128"/>
                <a:gd name="connsiteX0" fmla="*/ 0 w 3042303"/>
                <a:gd name="connsiteY0" fmla="*/ 512220 h 512220"/>
                <a:gd name="connsiteX1" fmla="*/ 1392964 w 3042303"/>
                <a:gd name="connsiteY1" fmla="*/ 16564 h 512220"/>
                <a:gd name="connsiteX2" fmla="*/ 3042303 w 3042303"/>
                <a:gd name="connsiteY2" fmla="*/ 153296 h 512220"/>
                <a:gd name="connsiteX0" fmla="*/ 0 w 3042303"/>
                <a:gd name="connsiteY0" fmla="*/ 503122 h 503122"/>
                <a:gd name="connsiteX1" fmla="*/ 1392964 w 3042303"/>
                <a:gd name="connsiteY1" fmla="*/ 7466 h 503122"/>
                <a:gd name="connsiteX2" fmla="*/ 3042303 w 3042303"/>
                <a:gd name="connsiteY2" fmla="*/ 144198 h 503122"/>
                <a:gd name="connsiteX0" fmla="*/ 0 w 3355531"/>
                <a:gd name="connsiteY0" fmla="*/ 451542 h 451542"/>
                <a:gd name="connsiteX1" fmla="*/ 1706192 w 3355531"/>
                <a:gd name="connsiteY1" fmla="*/ 13037 h 451542"/>
                <a:gd name="connsiteX2" fmla="*/ 3355531 w 3355531"/>
                <a:gd name="connsiteY2" fmla="*/ 149769 h 451542"/>
                <a:gd name="connsiteX0" fmla="*/ 0 w 3355531"/>
                <a:gd name="connsiteY0" fmla="*/ 451542 h 451542"/>
                <a:gd name="connsiteX1" fmla="*/ 1706192 w 3355531"/>
                <a:gd name="connsiteY1" fmla="*/ 13037 h 451542"/>
                <a:gd name="connsiteX2" fmla="*/ 3355531 w 3355531"/>
                <a:gd name="connsiteY2" fmla="*/ 149769 h 451542"/>
              </a:gdLst>
              <a:ahLst/>
              <a:cxnLst>
                <a:cxn ang="0">
                  <a:pos x="connsiteX0" y="connsiteY0"/>
                </a:cxn>
                <a:cxn ang="0">
                  <a:pos x="connsiteX1" y="connsiteY1"/>
                </a:cxn>
                <a:cxn ang="0">
                  <a:pos x="connsiteX2" y="connsiteY2"/>
                </a:cxn>
              </a:cxnLst>
              <a:rect l="l" t="t" r="r" b="b"/>
              <a:pathLst>
                <a:path w="3355531" h="451542">
                  <a:moveTo>
                    <a:pt x="0" y="451542"/>
                  </a:moveTo>
                  <a:cubicBezTo>
                    <a:pt x="805068" y="193565"/>
                    <a:pt x="1146937" y="63333"/>
                    <a:pt x="1706192" y="13037"/>
                  </a:cubicBezTo>
                  <a:cubicBezTo>
                    <a:pt x="2265447" y="-37259"/>
                    <a:pt x="2651927" y="68584"/>
                    <a:pt x="3355531" y="149769"/>
                  </a:cubicBezTo>
                </a:path>
              </a:pathLst>
            </a:custGeom>
            <a:noFill/>
            <a:ln w="38100">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latin typeface="Arial" pitchFamily="34" charset="0"/>
                <a:cs typeface="Arial" pitchFamily="34" charset="0"/>
              </a:endParaRPr>
            </a:p>
          </p:txBody>
        </p:sp>
        <p:sp>
          <p:nvSpPr>
            <p:cNvPr id="5" name="TextBox 4"/>
            <p:cNvSpPr txBox="1"/>
            <p:nvPr/>
          </p:nvSpPr>
          <p:spPr>
            <a:xfrm>
              <a:off x="4678318" y="2564904"/>
              <a:ext cx="325730" cy="369332"/>
            </a:xfrm>
            <a:prstGeom prst="rect">
              <a:avLst/>
            </a:prstGeom>
            <a:noFill/>
          </p:spPr>
          <p:txBody>
            <a:bodyPr wrap="none" rtlCol="0">
              <a:spAutoFit/>
            </a:bodyPr>
            <a:lstStyle/>
            <a:p>
              <a:r>
                <a:rPr lang="en-AU" b="1" dirty="0" smtClean="0">
                  <a:latin typeface="Arial" pitchFamily="34" charset="0"/>
                  <a:cs typeface="Arial" pitchFamily="34" charset="0"/>
                </a:rPr>
                <a:t>?</a:t>
              </a:r>
              <a:endParaRPr lang="en-AU" b="1" dirty="0">
                <a:latin typeface="Arial" pitchFamily="34" charset="0"/>
                <a:cs typeface="Arial" pitchFamily="34" charset="0"/>
              </a:endParaRPr>
            </a:p>
          </p:txBody>
        </p:sp>
        <p:sp>
          <p:nvSpPr>
            <p:cNvPr id="6" name="TextBox 5"/>
            <p:cNvSpPr txBox="1"/>
            <p:nvPr/>
          </p:nvSpPr>
          <p:spPr>
            <a:xfrm>
              <a:off x="3347864" y="4149080"/>
              <a:ext cx="1284908" cy="523220"/>
            </a:xfrm>
            <a:prstGeom prst="rect">
              <a:avLst/>
            </a:prstGeom>
            <a:noFill/>
          </p:spPr>
          <p:txBody>
            <a:bodyPr wrap="square" rtlCol="0">
              <a:spAutoFit/>
            </a:bodyPr>
            <a:lstStyle/>
            <a:p>
              <a:pPr algn="ctr"/>
              <a:r>
                <a:rPr lang="en-AU" sz="1400" b="1" dirty="0" smtClean="0">
                  <a:latin typeface="Arial" pitchFamily="34" charset="0"/>
                  <a:cs typeface="Arial" pitchFamily="34" charset="0"/>
                </a:rPr>
                <a:t>Tame </a:t>
              </a:r>
              <a:r>
                <a:rPr lang="en-AU" sz="1400" dirty="0" smtClean="0">
                  <a:latin typeface="Arial" pitchFamily="34" charset="0"/>
                  <a:cs typeface="Arial" pitchFamily="34" charset="0"/>
                </a:rPr>
                <a:t>(systematic)</a:t>
              </a:r>
              <a:endParaRPr lang="en-AU" sz="1400" dirty="0">
                <a:latin typeface="Arial" pitchFamily="34" charset="0"/>
                <a:cs typeface="Arial" pitchFamily="34" charset="0"/>
              </a:endParaRPr>
            </a:p>
          </p:txBody>
        </p:sp>
        <p:sp>
          <p:nvSpPr>
            <p:cNvPr id="51" name="TextBox 50"/>
            <p:cNvSpPr txBox="1"/>
            <p:nvPr/>
          </p:nvSpPr>
          <p:spPr>
            <a:xfrm>
              <a:off x="3347864" y="2708920"/>
              <a:ext cx="1284908" cy="523220"/>
            </a:xfrm>
            <a:prstGeom prst="rect">
              <a:avLst/>
            </a:prstGeom>
            <a:noFill/>
          </p:spPr>
          <p:txBody>
            <a:bodyPr wrap="square" rtlCol="0">
              <a:spAutoFit/>
            </a:bodyPr>
            <a:lstStyle/>
            <a:p>
              <a:pPr algn="ctr"/>
              <a:r>
                <a:rPr lang="en-AU" sz="1400" b="1" dirty="0" smtClean="0">
                  <a:latin typeface="Arial" pitchFamily="34" charset="0"/>
                  <a:cs typeface="Arial" pitchFamily="34" charset="0"/>
                </a:rPr>
                <a:t>Wicked </a:t>
              </a:r>
              <a:r>
                <a:rPr lang="en-AU" sz="1400" dirty="0" smtClean="0">
                  <a:latin typeface="Arial" pitchFamily="34" charset="0"/>
                  <a:cs typeface="Arial" pitchFamily="34" charset="0"/>
                </a:rPr>
                <a:t>(systemic)</a:t>
              </a:r>
              <a:endParaRPr lang="en-AU" sz="1400" dirty="0">
                <a:latin typeface="Arial" pitchFamily="34" charset="0"/>
                <a:cs typeface="Arial" pitchFamily="34" charset="0"/>
              </a:endParaRPr>
            </a:p>
          </p:txBody>
        </p:sp>
        <p:sp>
          <p:nvSpPr>
            <p:cNvPr id="33" name="Freeform 32"/>
            <p:cNvSpPr/>
            <p:nvPr/>
          </p:nvSpPr>
          <p:spPr>
            <a:xfrm rot="3186029">
              <a:off x="2031139" y="3089307"/>
              <a:ext cx="1746159" cy="496606"/>
            </a:xfrm>
            <a:custGeom>
              <a:avLst/>
              <a:gdLst>
                <a:gd name="connsiteX0" fmla="*/ 0 w 3042303"/>
                <a:gd name="connsiteY0" fmla="*/ 482128 h 482128"/>
                <a:gd name="connsiteX1" fmla="*/ 1128045 w 3042303"/>
                <a:gd name="connsiteY1" fmla="*/ 20655 h 482128"/>
                <a:gd name="connsiteX2" fmla="*/ 3042303 w 3042303"/>
                <a:gd name="connsiteY2" fmla="*/ 123204 h 482128"/>
                <a:gd name="connsiteX0" fmla="*/ 0 w 3042303"/>
                <a:gd name="connsiteY0" fmla="*/ 512220 h 512220"/>
                <a:gd name="connsiteX1" fmla="*/ 1392964 w 3042303"/>
                <a:gd name="connsiteY1" fmla="*/ 16564 h 512220"/>
                <a:gd name="connsiteX2" fmla="*/ 3042303 w 3042303"/>
                <a:gd name="connsiteY2" fmla="*/ 153296 h 512220"/>
                <a:gd name="connsiteX0" fmla="*/ 0 w 3042303"/>
                <a:gd name="connsiteY0" fmla="*/ 503122 h 503122"/>
                <a:gd name="connsiteX1" fmla="*/ 1392964 w 3042303"/>
                <a:gd name="connsiteY1" fmla="*/ 7466 h 503122"/>
                <a:gd name="connsiteX2" fmla="*/ 3042303 w 3042303"/>
                <a:gd name="connsiteY2" fmla="*/ 144198 h 503122"/>
              </a:gdLst>
              <a:ahLst/>
              <a:cxnLst>
                <a:cxn ang="0">
                  <a:pos x="connsiteX0" y="connsiteY0"/>
                </a:cxn>
                <a:cxn ang="0">
                  <a:pos x="connsiteX1" y="connsiteY1"/>
                </a:cxn>
                <a:cxn ang="0">
                  <a:pos x="connsiteX2" y="connsiteY2"/>
                </a:cxn>
              </a:cxnLst>
              <a:rect l="l" t="t" r="r" b="b"/>
              <a:pathLst>
                <a:path w="3042303" h="503122">
                  <a:moveTo>
                    <a:pt x="0" y="503122"/>
                  </a:moveTo>
                  <a:cubicBezTo>
                    <a:pt x="310497" y="302296"/>
                    <a:pt x="877368" y="41649"/>
                    <a:pt x="1392964" y="7466"/>
                  </a:cubicBezTo>
                  <a:cubicBezTo>
                    <a:pt x="1908560" y="-26717"/>
                    <a:pt x="2338699" y="63013"/>
                    <a:pt x="3042303" y="144198"/>
                  </a:cubicBezTo>
                </a:path>
              </a:pathLst>
            </a:custGeom>
            <a:noFill/>
            <a:ln w="38100">
              <a:prstDash val="sysDot"/>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latin typeface="Arial" pitchFamily="34" charset="0"/>
                <a:cs typeface="Arial" pitchFamily="34" charset="0"/>
              </a:endParaRPr>
            </a:p>
          </p:txBody>
        </p:sp>
        <p:sp>
          <p:nvSpPr>
            <p:cNvPr id="2" name="TextBox 1"/>
            <p:cNvSpPr txBox="1"/>
            <p:nvPr/>
          </p:nvSpPr>
          <p:spPr>
            <a:xfrm>
              <a:off x="2051720" y="2874422"/>
              <a:ext cx="792088" cy="338554"/>
            </a:xfrm>
            <a:prstGeom prst="rect">
              <a:avLst/>
            </a:prstGeom>
            <a:noFill/>
          </p:spPr>
          <p:txBody>
            <a:bodyPr wrap="square" rtlCol="0">
              <a:spAutoFit/>
            </a:bodyPr>
            <a:lstStyle/>
            <a:p>
              <a:r>
                <a:rPr lang="en-GB" sz="1600" b="1" dirty="0" smtClean="0">
                  <a:latin typeface="Arial" pitchFamily="34" charset="0"/>
                  <a:cs typeface="Arial" pitchFamily="34" charset="0"/>
                </a:rPr>
                <a:t>W1b</a:t>
              </a:r>
              <a:endParaRPr lang="en-GB" sz="1600" b="1" dirty="0">
                <a:latin typeface="Arial" pitchFamily="34" charset="0"/>
                <a:cs typeface="Arial" pitchFamily="34" charset="0"/>
              </a:endParaRPr>
            </a:p>
          </p:txBody>
        </p:sp>
      </p:grpSp>
      <p:sp>
        <p:nvSpPr>
          <p:cNvPr id="37" name="CaixaDeTexto 36"/>
          <p:cNvSpPr txBox="1"/>
          <p:nvPr/>
        </p:nvSpPr>
        <p:spPr>
          <a:xfrm>
            <a:off x="7566111" y="6309320"/>
            <a:ext cx="1470385" cy="307777"/>
          </a:xfrm>
          <a:prstGeom prst="rect">
            <a:avLst/>
          </a:prstGeom>
          <a:noFill/>
        </p:spPr>
        <p:txBody>
          <a:bodyPr wrap="square" rtlCol="0">
            <a:spAutoFit/>
          </a:bodyPr>
          <a:lstStyle/>
          <a:p>
            <a:r>
              <a:rPr lang="pt-BR" sz="1400" dirty="0" smtClean="0"/>
              <a:t>(</a:t>
            </a:r>
            <a:r>
              <a:rPr lang="pt-BR" sz="1400" dirty="0" err="1" smtClean="0"/>
              <a:t>Ison</a:t>
            </a:r>
            <a:r>
              <a:rPr lang="pt-BR" sz="1400" dirty="0" smtClean="0"/>
              <a:t> et al., 2015)</a:t>
            </a:r>
            <a:endParaRPr lang="pt-BR" sz="1400" dirty="0"/>
          </a:p>
        </p:txBody>
      </p:sp>
      <p:sp>
        <p:nvSpPr>
          <p:cNvPr id="42" name="CaixaDeTexto 41"/>
          <p:cNvSpPr txBox="1"/>
          <p:nvPr/>
        </p:nvSpPr>
        <p:spPr>
          <a:xfrm>
            <a:off x="152400" y="44624"/>
            <a:ext cx="8667750" cy="646331"/>
          </a:xfrm>
          <a:prstGeom prst="rect">
            <a:avLst/>
          </a:prstGeom>
          <a:noFill/>
        </p:spPr>
        <p:txBody>
          <a:bodyPr wrap="square" rtlCol="0">
            <a:spAutoFit/>
          </a:bodyPr>
          <a:lstStyle/>
          <a:p>
            <a:r>
              <a:rPr lang="pt-BR" dirty="0" smtClean="0">
                <a:solidFill>
                  <a:srgbClr val="0000CC"/>
                </a:solidFill>
                <a:latin typeface="Arial Black" panose="020B0A04020102020204" pitchFamily="34" charset="0"/>
              </a:rPr>
              <a:t>Concebendo situações e suas consequências para a governança sistêmico-cibernética de </a:t>
            </a:r>
            <a:r>
              <a:rPr lang="pt-BR" dirty="0" err="1" smtClean="0">
                <a:solidFill>
                  <a:srgbClr val="0000CC"/>
                </a:solidFill>
                <a:latin typeface="Arial Black" panose="020B0A04020102020204" pitchFamily="34" charset="0"/>
              </a:rPr>
              <a:t>SES’s</a:t>
            </a:r>
            <a:r>
              <a:rPr lang="pt-BR" dirty="0" smtClean="0">
                <a:solidFill>
                  <a:srgbClr val="0000CC"/>
                </a:solidFill>
                <a:latin typeface="Arial Black" panose="020B0A04020102020204" pitchFamily="34" charset="0"/>
              </a:rPr>
              <a:t>...</a:t>
            </a:r>
            <a:endParaRPr lang="pt-BR" dirty="0">
              <a:solidFill>
                <a:srgbClr val="0000CC"/>
              </a:solidFill>
              <a:latin typeface="Arial Black" panose="020B0A04020102020204" pitchFamily="34" charset="0"/>
            </a:endParaRPr>
          </a:p>
        </p:txBody>
      </p:sp>
      <p:sp>
        <p:nvSpPr>
          <p:cNvPr id="52" name="CaixaDeTexto 51"/>
          <p:cNvSpPr txBox="1"/>
          <p:nvPr/>
        </p:nvSpPr>
        <p:spPr>
          <a:xfrm>
            <a:off x="827584" y="5877272"/>
            <a:ext cx="7992566" cy="369332"/>
          </a:xfrm>
          <a:prstGeom prst="rect">
            <a:avLst/>
          </a:prstGeom>
          <a:noFill/>
        </p:spPr>
        <p:txBody>
          <a:bodyPr wrap="square" rtlCol="0">
            <a:spAutoFit/>
          </a:bodyPr>
          <a:lstStyle/>
          <a:p>
            <a:r>
              <a:rPr lang="pt-BR" dirty="0" smtClean="0">
                <a:solidFill>
                  <a:srgbClr val="0000CC"/>
                </a:solidFill>
                <a:latin typeface="Arial Black" panose="020B0A04020102020204" pitchFamily="34" charset="0"/>
              </a:rPr>
              <a:t>mas normalmente as situações são concebidas como ‘</a:t>
            </a:r>
            <a:r>
              <a:rPr lang="pt-BR" dirty="0" err="1" smtClean="0">
                <a:solidFill>
                  <a:srgbClr val="0000CC"/>
                </a:solidFill>
                <a:latin typeface="Arial Black" panose="020B0A04020102020204" pitchFamily="34" charset="0"/>
              </a:rPr>
              <a:t>tame</a:t>
            </a:r>
            <a:r>
              <a:rPr lang="pt-BR" dirty="0" smtClean="0">
                <a:solidFill>
                  <a:srgbClr val="0000CC"/>
                </a:solidFill>
                <a:latin typeface="Arial Black" panose="020B0A04020102020204" pitchFamily="34" charset="0"/>
              </a:rPr>
              <a:t>’...</a:t>
            </a:r>
            <a:endParaRPr lang="pt-BR" dirty="0">
              <a:solidFill>
                <a:srgbClr val="0000CC"/>
              </a:solidFill>
              <a:latin typeface="Arial Black" panose="020B0A04020102020204" pitchFamily="34" charset="0"/>
            </a:endParaRPr>
          </a:p>
        </p:txBody>
      </p:sp>
    </p:spTree>
    <p:extLst>
      <p:ext uri="{BB962C8B-B14F-4D97-AF65-F5344CB8AC3E}">
        <p14:creationId xmlns:p14="http://schemas.microsoft.com/office/powerpoint/2010/main" val="2120090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36478" y="213414"/>
            <a:ext cx="8884691" cy="6206436"/>
          </a:xfrm>
          <a:prstGeom prst="rect">
            <a:avLst/>
          </a:prstGeom>
          <a:noFill/>
          <a:ln w="9525">
            <a:noFill/>
            <a:miter lim="800000"/>
            <a:headEnd/>
            <a:tailEnd/>
          </a:ln>
        </p:spPr>
      </p:pic>
      <p:sp>
        <p:nvSpPr>
          <p:cNvPr id="5" name="CaixaDeTexto 4"/>
          <p:cNvSpPr txBox="1"/>
          <p:nvPr/>
        </p:nvSpPr>
        <p:spPr>
          <a:xfrm>
            <a:off x="6536008" y="6427197"/>
            <a:ext cx="2580880" cy="338554"/>
          </a:xfrm>
          <a:prstGeom prst="rect">
            <a:avLst/>
          </a:prstGeom>
          <a:noFill/>
        </p:spPr>
        <p:txBody>
          <a:bodyPr wrap="square" rtlCol="0">
            <a:spAutoFit/>
          </a:bodyPr>
          <a:lstStyle/>
          <a:p>
            <a:r>
              <a:rPr lang="pt-BR" sz="1600" b="1" dirty="0" err="1" smtClean="0">
                <a:solidFill>
                  <a:prstClr val="white"/>
                </a:solidFill>
              </a:rPr>
              <a:t>Ison</a:t>
            </a:r>
            <a:r>
              <a:rPr lang="pt-BR" sz="1600" b="1" dirty="0" smtClean="0">
                <a:solidFill>
                  <a:prstClr val="white"/>
                </a:solidFill>
              </a:rPr>
              <a:t> &amp; </a:t>
            </a:r>
            <a:r>
              <a:rPr lang="pt-BR" sz="1600" b="1" dirty="0" err="1" smtClean="0">
                <a:solidFill>
                  <a:prstClr val="white"/>
                </a:solidFill>
              </a:rPr>
              <a:t>Schlindwein</a:t>
            </a:r>
            <a:r>
              <a:rPr lang="pt-BR" sz="1600" b="1" dirty="0" smtClean="0">
                <a:solidFill>
                  <a:prstClr val="white"/>
                </a:solidFill>
              </a:rPr>
              <a:t> (2015)</a:t>
            </a:r>
            <a:endParaRPr lang="pt-BR" sz="1600" b="1" dirty="0">
              <a:solidFill>
                <a:prstClr val="white"/>
              </a:solidFill>
            </a:endParaRPr>
          </a:p>
        </p:txBody>
      </p:sp>
      <p:grpSp>
        <p:nvGrpSpPr>
          <p:cNvPr id="9" name="Grupo 8"/>
          <p:cNvGrpSpPr/>
          <p:nvPr/>
        </p:nvGrpSpPr>
        <p:grpSpPr>
          <a:xfrm>
            <a:off x="179512" y="2780928"/>
            <a:ext cx="8576856" cy="1550219"/>
            <a:chOff x="107505" y="988264"/>
            <a:chExt cx="8576856" cy="1550219"/>
          </a:xfrm>
        </p:grpSpPr>
        <p:sp>
          <p:nvSpPr>
            <p:cNvPr id="10" name="Retângulo 9"/>
            <p:cNvSpPr/>
            <p:nvPr/>
          </p:nvSpPr>
          <p:spPr>
            <a:xfrm>
              <a:off x="107505" y="988264"/>
              <a:ext cx="8576856" cy="1550219"/>
            </a:xfrm>
            <a:prstGeom prst="rect">
              <a:avLst/>
            </a:prstGeom>
            <a:solidFill>
              <a:srgbClr val="3333FF"/>
            </a:solid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11" name="CaixaDeTexto 10"/>
            <p:cNvSpPr txBox="1"/>
            <p:nvPr/>
          </p:nvSpPr>
          <p:spPr>
            <a:xfrm>
              <a:off x="179512" y="1088157"/>
              <a:ext cx="8352928" cy="1292662"/>
            </a:xfrm>
            <a:prstGeom prst="rect">
              <a:avLst/>
            </a:prstGeom>
            <a:noFill/>
          </p:spPr>
          <p:txBody>
            <a:bodyPr wrap="square" rtlCol="0">
              <a:spAutoFit/>
            </a:bodyPr>
            <a:lstStyle/>
            <a:p>
              <a:pPr algn="ctr"/>
              <a:r>
                <a:rPr lang="pt-BR" sz="2600" dirty="0" smtClean="0">
                  <a:solidFill>
                    <a:schemeClr val="bg1"/>
                  </a:solidFill>
                  <a:latin typeface="Comic Sans MS" pitchFamily="66" charset="0"/>
                </a:rPr>
                <a:t>Abordagens sistêmico-cibernéticas contemporâneas podem constituir a base conceitual da mudança institucional para governança sistêmica inovadora</a:t>
              </a:r>
              <a:endParaRPr lang="pt-BR" sz="2600" b="1" dirty="0">
                <a:solidFill>
                  <a:schemeClr val="bg1"/>
                </a:solidFill>
                <a:latin typeface="Comic Sans MS" pitchFamily="66"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p:cNvSpPr txBox="1">
            <a:spLocks noChangeArrowheads="1"/>
          </p:cNvSpPr>
          <p:nvPr/>
        </p:nvSpPr>
        <p:spPr>
          <a:xfrm>
            <a:off x="4788025" y="1575956"/>
            <a:ext cx="4198210" cy="4013284"/>
          </a:xfrm>
          <a:prstGeom prst="rect">
            <a:avLst/>
          </a:prstGeom>
        </p:spPr>
        <p:txBody>
          <a:bodyPr/>
          <a:lstStyle/>
          <a:p>
            <a:pPr marL="342900" indent="-342900">
              <a:spcBef>
                <a:spcPct val="20000"/>
              </a:spcBef>
              <a:buFont typeface="Arial" panose="020B0604020202020204" pitchFamily="34" charset="0"/>
              <a:buChar char="•"/>
              <a:defRPr/>
            </a:pPr>
            <a:r>
              <a:rPr lang="en-GB" sz="2000" dirty="0" smtClean="0">
                <a:solidFill>
                  <a:prstClr val="black"/>
                </a:solidFill>
              </a:rPr>
              <a:t>Um </a:t>
            </a:r>
            <a:r>
              <a:rPr lang="en-GB" sz="2000" dirty="0" err="1" smtClean="0">
                <a:solidFill>
                  <a:prstClr val="black"/>
                </a:solidFill>
              </a:rPr>
              <a:t>conceito</a:t>
            </a:r>
            <a:r>
              <a:rPr lang="en-GB" sz="2000" dirty="0" smtClean="0">
                <a:solidFill>
                  <a:prstClr val="black"/>
                </a:solidFill>
              </a:rPr>
              <a:t> </a:t>
            </a:r>
            <a:r>
              <a:rPr lang="en-GB" sz="2000" dirty="0" err="1" smtClean="0">
                <a:solidFill>
                  <a:prstClr val="black"/>
                </a:solidFill>
              </a:rPr>
              <a:t>sistêmico-cibernético</a:t>
            </a:r>
            <a:endParaRPr lang="en-GB" sz="2000" dirty="0">
              <a:solidFill>
                <a:prstClr val="black"/>
              </a:solidFill>
            </a:endParaRPr>
          </a:p>
          <a:p>
            <a:pPr marL="342900" indent="-342900">
              <a:spcBef>
                <a:spcPct val="20000"/>
              </a:spcBef>
              <a:buFont typeface="Arial" panose="020B0604020202020204" pitchFamily="34" charset="0"/>
              <a:buChar char="•"/>
              <a:defRPr/>
            </a:pPr>
            <a:r>
              <a:rPr lang="en-GB" sz="2000" dirty="0" err="1" smtClean="0">
                <a:solidFill>
                  <a:prstClr val="black"/>
                </a:solidFill>
              </a:rPr>
              <a:t>Governar</a:t>
            </a:r>
            <a:r>
              <a:rPr lang="en-GB" sz="2000" dirty="0" smtClean="0">
                <a:solidFill>
                  <a:prstClr val="black"/>
                </a:solidFill>
              </a:rPr>
              <a:t> </a:t>
            </a:r>
            <a:r>
              <a:rPr lang="en-GB" sz="2000" dirty="0">
                <a:solidFill>
                  <a:prstClr val="black"/>
                </a:solidFill>
              </a:rPr>
              <a:t>– </a:t>
            </a:r>
            <a:r>
              <a:rPr lang="en-GB" sz="2000" dirty="0" smtClean="0">
                <a:solidFill>
                  <a:prstClr val="black"/>
                </a:solidFill>
              </a:rPr>
              <a:t>responder a </a:t>
            </a:r>
            <a:r>
              <a:rPr lang="en-GB" sz="2000" dirty="0">
                <a:solidFill>
                  <a:prstClr val="black"/>
                </a:solidFill>
              </a:rPr>
              <a:t>feedback; </a:t>
            </a:r>
            <a:r>
              <a:rPr lang="en-GB" sz="2000" dirty="0" err="1" smtClean="0">
                <a:solidFill>
                  <a:prstClr val="black"/>
                </a:solidFill>
              </a:rPr>
              <a:t>traçar</a:t>
            </a:r>
            <a:r>
              <a:rPr lang="en-GB" sz="2000" dirty="0" smtClean="0">
                <a:solidFill>
                  <a:prstClr val="black"/>
                </a:solidFill>
              </a:rPr>
              <a:t> um </a:t>
            </a:r>
            <a:r>
              <a:rPr lang="en-GB" sz="2000" dirty="0" err="1" smtClean="0">
                <a:solidFill>
                  <a:prstClr val="black"/>
                </a:solidFill>
              </a:rPr>
              <a:t>percurso</a:t>
            </a:r>
            <a:r>
              <a:rPr lang="en-GB" sz="2000" dirty="0" smtClean="0">
                <a:solidFill>
                  <a:prstClr val="black"/>
                </a:solidFill>
              </a:rPr>
              <a:t> </a:t>
            </a:r>
            <a:r>
              <a:rPr lang="en-GB" sz="2000" dirty="0">
                <a:solidFill>
                  <a:prstClr val="black"/>
                </a:solidFill>
              </a:rPr>
              <a:t>(</a:t>
            </a:r>
            <a:r>
              <a:rPr lang="en-GB" sz="2000" dirty="0" err="1" smtClean="0">
                <a:solidFill>
                  <a:prstClr val="black"/>
                </a:solidFill>
              </a:rPr>
              <a:t>propósito</a:t>
            </a:r>
            <a:r>
              <a:rPr lang="en-GB" sz="2000" dirty="0" smtClean="0">
                <a:solidFill>
                  <a:prstClr val="black"/>
                </a:solidFill>
              </a:rPr>
              <a:t>)</a:t>
            </a:r>
          </a:p>
          <a:p>
            <a:pPr marL="342900" indent="-342900">
              <a:spcBef>
                <a:spcPct val="20000"/>
              </a:spcBef>
              <a:buFont typeface="Arial" panose="020B0604020202020204" pitchFamily="34" charset="0"/>
              <a:buChar char="•"/>
              <a:defRPr/>
            </a:pPr>
            <a:r>
              <a:rPr lang="en-GB" sz="2000" dirty="0" err="1" smtClean="0">
                <a:solidFill>
                  <a:prstClr val="black"/>
                </a:solidFill>
              </a:rPr>
              <a:t>Integrar</a:t>
            </a:r>
            <a:r>
              <a:rPr lang="en-GB" sz="2000" dirty="0" smtClean="0">
                <a:solidFill>
                  <a:prstClr val="black"/>
                </a:solidFill>
              </a:rPr>
              <a:t> feedback do social e do </a:t>
            </a:r>
            <a:r>
              <a:rPr lang="en-GB" sz="2000" dirty="0" err="1" smtClean="0">
                <a:solidFill>
                  <a:prstClr val="black"/>
                </a:solidFill>
              </a:rPr>
              <a:t>biofísico</a:t>
            </a:r>
            <a:endParaRPr lang="en-GB" sz="2000" dirty="0" smtClean="0">
              <a:solidFill>
                <a:prstClr val="black"/>
              </a:solidFill>
            </a:endParaRPr>
          </a:p>
          <a:p>
            <a:pPr marL="342900" indent="-342900">
              <a:spcBef>
                <a:spcPct val="20000"/>
              </a:spcBef>
              <a:buFont typeface="Arial" panose="020B0604020202020204" pitchFamily="34" charset="0"/>
              <a:buChar char="•"/>
              <a:defRPr/>
            </a:pPr>
            <a:r>
              <a:rPr lang="en-GB" sz="2000" dirty="0" smtClean="0">
                <a:solidFill>
                  <a:srgbClr val="FF0000"/>
                </a:solidFill>
              </a:rPr>
              <a:t>[</a:t>
            </a:r>
            <a:r>
              <a:rPr lang="en-GB" sz="2000" dirty="0" err="1" smtClean="0">
                <a:solidFill>
                  <a:srgbClr val="FF0000"/>
                </a:solidFill>
              </a:rPr>
              <a:t>Cibernética</a:t>
            </a:r>
            <a:r>
              <a:rPr lang="en-GB" sz="2000" dirty="0" smtClean="0">
                <a:solidFill>
                  <a:srgbClr val="FF0000"/>
                </a:solidFill>
              </a:rPr>
              <a:t>, de </a:t>
            </a:r>
            <a:r>
              <a:rPr lang="en-GB" sz="2000" i="1" dirty="0" err="1" smtClean="0">
                <a:solidFill>
                  <a:srgbClr val="FF0000"/>
                </a:solidFill>
              </a:rPr>
              <a:t>kybernetes</a:t>
            </a:r>
            <a:r>
              <a:rPr lang="en-GB" sz="2000" i="1" dirty="0" smtClean="0">
                <a:solidFill>
                  <a:srgbClr val="FF0000"/>
                </a:solidFill>
              </a:rPr>
              <a:t>,</a:t>
            </a:r>
            <a:r>
              <a:rPr lang="en-GB" sz="2000" dirty="0" smtClean="0">
                <a:solidFill>
                  <a:srgbClr val="FF0000"/>
                </a:solidFill>
              </a:rPr>
              <a:t> </a:t>
            </a:r>
            <a:r>
              <a:rPr lang="en-GB" sz="2000" dirty="0" err="1" smtClean="0">
                <a:solidFill>
                  <a:srgbClr val="FF0000"/>
                </a:solidFill>
              </a:rPr>
              <a:t>significa</a:t>
            </a:r>
            <a:r>
              <a:rPr lang="en-GB" sz="2000" dirty="0" smtClean="0">
                <a:solidFill>
                  <a:srgbClr val="FF0000"/>
                </a:solidFill>
              </a:rPr>
              <a:t> </a:t>
            </a:r>
            <a:r>
              <a:rPr lang="en-GB" sz="2000" dirty="0" err="1" smtClean="0">
                <a:solidFill>
                  <a:srgbClr val="FF0000"/>
                </a:solidFill>
              </a:rPr>
              <a:t>timoneiro</a:t>
            </a:r>
            <a:r>
              <a:rPr lang="en-GB" sz="2000" dirty="0" smtClean="0">
                <a:solidFill>
                  <a:srgbClr val="FF0000"/>
                </a:solidFill>
              </a:rPr>
              <a:t>]</a:t>
            </a:r>
          </a:p>
          <a:p>
            <a:pPr marL="342900" indent="-342900">
              <a:spcBef>
                <a:spcPct val="20000"/>
              </a:spcBef>
              <a:buFont typeface="Arial" panose="020B0604020202020204" pitchFamily="34" charset="0"/>
              <a:buChar char="•"/>
              <a:defRPr/>
            </a:pPr>
            <a:r>
              <a:rPr lang="en-GB" sz="2000" dirty="0" smtClean="0">
                <a:solidFill>
                  <a:srgbClr val="FF0000"/>
                </a:solidFill>
              </a:rPr>
              <a:t>A </a:t>
            </a:r>
            <a:r>
              <a:rPr lang="en-GB" sz="2000" dirty="0" err="1" smtClean="0">
                <a:solidFill>
                  <a:srgbClr val="FF0000"/>
                </a:solidFill>
              </a:rPr>
              <a:t>relação</a:t>
            </a:r>
            <a:r>
              <a:rPr lang="en-GB" sz="2000" dirty="0" smtClean="0">
                <a:solidFill>
                  <a:srgbClr val="FF0000"/>
                </a:solidFill>
              </a:rPr>
              <a:t> social-</a:t>
            </a:r>
            <a:r>
              <a:rPr lang="en-GB" sz="2000" dirty="0" err="1" smtClean="0">
                <a:solidFill>
                  <a:srgbClr val="FF0000"/>
                </a:solidFill>
              </a:rPr>
              <a:t>biofísico</a:t>
            </a:r>
            <a:r>
              <a:rPr lang="en-GB" sz="2000" dirty="0" smtClean="0">
                <a:solidFill>
                  <a:srgbClr val="FF0000"/>
                </a:solidFill>
              </a:rPr>
              <a:t> é </a:t>
            </a:r>
            <a:r>
              <a:rPr lang="en-GB" sz="2000" dirty="0" err="1" smtClean="0">
                <a:solidFill>
                  <a:srgbClr val="FF0000"/>
                </a:solidFill>
              </a:rPr>
              <a:t>mediada</a:t>
            </a:r>
            <a:r>
              <a:rPr lang="en-GB" sz="2000" dirty="0" smtClean="0">
                <a:solidFill>
                  <a:srgbClr val="FF0000"/>
                </a:solidFill>
              </a:rPr>
              <a:t> </a:t>
            </a:r>
            <a:r>
              <a:rPr lang="en-GB" sz="2000" dirty="0" err="1" smtClean="0">
                <a:solidFill>
                  <a:srgbClr val="FF0000"/>
                </a:solidFill>
              </a:rPr>
              <a:t>por</a:t>
            </a:r>
            <a:r>
              <a:rPr lang="en-GB" sz="2000" dirty="0" smtClean="0">
                <a:solidFill>
                  <a:srgbClr val="FF0000"/>
                </a:solidFill>
              </a:rPr>
              <a:t> </a:t>
            </a:r>
            <a:r>
              <a:rPr lang="en-GB" sz="2000" dirty="0" err="1" smtClean="0">
                <a:solidFill>
                  <a:srgbClr val="FF0000"/>
                </a:solidFill>
              </a:rPr>
              <a:t>uma</a:t>
            </a:r>
            <a:r>
              <a:rPr lang="en-GB" sz="2000" dirty="0" smtClean="0">
                <a:solidFill>
                  <a:srgbClr val="FF0000"/>
                </a:solidFill>
              </a:rPr>
              <a:t> </a:t>
            </a:r>
            <a:r>
              <a:rPr lang="en-GB" sz="2000" dirty="0" err="1" smtClean="0">
                <a:solidFill>
                  <a:srgbClr val="FF0000"/>
                </a:solidFill>
              </a:rPr>
              <a:t>tecnologia</a:t>
            </a:r>
            <a:r>
              <a:rPr lang="en-GB" sz="2000" dirty="0" smtClean="0">
                <a:solidFill>
                  <a:srgbClr val="FF0000"/>
                </a:solidFill>
              </a:rPr>
              <a:t> – o </a:t>
            </a:r>
            <a:r>
              <a:rPr lang="en-GB" sz="2000" dirty="0" err="1" smtClean="0">
                <a:solidFill>
                  <a:srgbClr val="FF0000"/>
                </a:solidFill>
              </a:rPr>
              <a:t>bote</a:t>
            </a:r>
            <a:r>
              <a:rPr lang="en-GB" sz="2000" dirty="0" smtClean="0">
                <a:solidFill>
                  <a:srgbClr val="FF0000"/>
                </a:solidFill>
              </a:rPr>
              <a:t> – </a:t>
            </a:r>
            <a:r>
              <a:rPr lang="en-GB" sz="2000" dirty="0" err="1" smtClean="0">
                <a:solidFill>
                  <a:srgbClr val="FF0000"/>
                </a:solidFill>
              </a:rPr>
              <a:t>ou</a:t>
            </a:r>
            <a:r>
              <a:rPr lang="en-GB" sz="2000" dirty="0" smtClean="0">
                <a:solidFill>
                  <a:srgbClr val="FF0000"/>
                </a:solidFill>
              </a:rPr>
              <a:t> </a:t>
            </a:r>
            <a:r>
              <a:rPr lang="en-GB" sz="2000" dirty="0" err="1" smtClean="0">
                <a:solidFill>
                  <a:srgbClr val="FF0000"/>
                </a:solidFill>
              </a:rPr>
              <a:t>por</a:t>
            </a:r>
            <a:r>
              <a:rPr lang="en-GB" sz="2000" dirty="0" smtClean="0">
                <a:solidFill>
                  <a:srgbClr val="FF0000"/>
                </a:solidFill>
              </a:rPr>
              <a:t> </a:t>
            </a:r>
            <a:r>
              <a:rPr lang="en-GB" sz="2000" dirty="0" err="1" smtClean="0">
                <a:solidFill>
                  <a:srgbClr val="FF0000"/>
                </a:solidFill>
              </a:rPr>
              <a:t>uma</a:t>
            </a:r>
            <a:r>
              <a:rPr lang="en-GB" sz="2000" dirty="0" smtClean="0">
                <a:solidFill>
                  <a:srgbClr val="FF0000"/>
                </a:solidFill>
              </a:rPr>
              <a:t> </a:t>
            </a:r>
            <a:r>
              <a:rPr lang="en-GB" sz="2000" dirty="0" err="1" smtClean="0">
                <a:solidFill>
                  <a:srgbClr val="FF0000"/>
                </a:solidFill>
              </a:rPr>
              <a:t>instituição</a:t>
            </a:r>
            <a:r>
              <a:rPr lang="en-GB" sz="2000" dirty="0" smtClean="0">
                <a:solidFill>
                  <a:srgbClr val="FF0000"/>
                </a:solidFill>
              </a:rPr>
              <a:t> – as </a:t>
            </a:r>
            <a:r>
              <a:rPr lang="en-GB" sz="2000" dirty="0" err="1" smtClean="0">
                <a:solidFill>
                  <a:srgbClr val="FF0000"/>
                </a:solidFill>
              </a:rPr>
              <a:t>regras</a:t>
            </a:r>
            <a:r>
              <a:rPr lang="en-GB" sz="2000" dirty="0" smtClean="0">
                <a:solidFill>
                  <a:srgbClr val="FF0000"/>
                </a:solidFill>
              </a:rPr>
              <a:t> de </a:t>
            </a:r>
            <a:r>
              <a:rPr lang="en-GB" sz="2000" dirty="0" err="1" smtClean="0">
                <a:solidFill>
                  <a:srgbClr val="FF0000"/>
                </a:solidFill>
              </a:rPr>
              <a:t>navegação</a:t>
            </a:r>
            <a:endParaRPr lang="en-GB" sz="2000" dirty="0" smtClean="0">
              <a:solidFill>
                <a:srgbClr val="FF0000"/>
              </a:solidFill>
            </a:endParaRPr>
          </a:p>
        </p:txBody>
      </p:sp>
      <p:sp>
        <p:nvSpPr>
          <p:cNvPr id="10" name="Rectangle 4"/>
          <p:cNvSpPr>
            <a:spLocks noGrp="1" noChangeArrowheads="1"/>
          </p:cNvSpPr>
          <p:nvPr>
            <p:ph type="title"/>
          </p:nvPr>
        </p:nvSpPr>
        <p:spPr>
          <a:xfrm>
            <a:off x="179512" y="4451024"/>
            <a:ext cx="4261420" cy="1282232"/>
          </a:xfrm>
        </p:spPr>
        <p:txBody>
          <a:bodyPr>
            <a:noAutofit/>
          </a:bodyPr>
          <a:lstStyle/>
          <a:p>
            <a:r>
              <a:rPr lang="en-GB" sz="2700" b="1" dirty="0" smtClean="0">
                <a:solidFill>
                  <a:srgbClr val="0000CC"/>
                </a:solidFill>
              </a:rPr>
              <a:t>a </a:t>
            </a:r>
            <a:r>
              <a:rPr lang="en-GB" sz="2700" b="1" dirty="0" err="1" smtClean="0">
                <a:solidFill>
                  <a:srgbClr val="0000CC"/>
                </a:solidFill>
              </a:rPr>
              <a:t>metáfora</a:t>
            </a:r>
            <a:r>
              <a:rPr lang="en-GB" sz="2700" b="1" dirty="0" smtClean="0">
                <a:solidFill>
                  <a:srgbClr val="0000CC"/>
                </a:solidFill>
              </a:rPr>
              <a:t> do </a:t>
            </a:r>
            <a:r>
              <a:rPr lang="en-GB" sz="2700" b="1" dirty="0" err="1" smtClean="0">
                <a:solidFill>
                  <a:srgbClr val="0000CC"/>
                </a:solidFill>
              </a:rPr>
              <a:t>timoneiro</a:t>
            </a:r>
            <a:r>
              <a:rPr lang="en-GB" sz="2700" b="1" dirty="0" smtClean="0">
                <a:solidFill>
                  <a:srgbClr val="0000CC"/>
                </a:solidFill>
              </a:rPr>
              <a:t> </a:t>
            </a:r>
            <a:r>
              <a:rPr lang="en-GB" sz="2700" b="1" dirty="0" err="1" smtClean="0">
                <a:solidFill>
                  <a:srgbClr val="0000CC"/>
                </a:solidFill>
              </a:rPr>
              <a:t>para</a:t>
            </a:r>
            <a:r>
              <a:rPr lang="en-GB" sz="2700" b="1" dirty="0" smtClean="0">
                <a:solidFill>
                  <a:srgbClr val="0000CC"/>
                </a:solidFill>
              </a:rPr>
              <a:t> a praxis </a:t>
            </a:r>
            <a:r>
              <a:rPr lang="en-GB" sz="2700" b="1" dirty="0" err="1" smtClean="0">
                <a:solidFill>
                  <a:srgbClr val="0000CC"/>
                </a:solidFill>
              </a:rPr>
              <a:t>da</a:t>
            </a:r>
            <a:r>
              <a:rPr lang="en-GB" sz="2700" b="1" dirty="0" smtClean="0">
                <a:solidFill>
                  <a:srgbClr val="0000CC"/>
                </a:solidFill>
              </a:rPr>
              <a:t> </a:t>
            </a:r>
            <a:r>
              <a:rPr lang="en-GB" sz="2700" b="1" dirty="0" err="1" smtClean="0">
                <a:solidFill>
                  <a:srgbClr val="0000CC"/>
                </a:solidFill>
              </a:rPr>
              <a:t>governança</a:t>
            </a:r>
            <a:r>
              <a:rPr lang="en-GB" sz="2700" b="1" dirty="0" smtClean="0">
                <a:solidFill>
                  <a:srgbClr val="0000CC"/>
                </a:solidFill>
              </a:rPr>
              <a:t> </a:t>
            </a:r>
            <a:r>
              <a:rPr lang="en-GB" sz="2700" b="1" dirty="0" err="1" smtClean="0">
                <a:solidFill>
                  <a:srgbClr val="0000CC"/>
                </a:solidFill>
              </a:rPr>
              <a:t>sistêmico-cibernética</a:t>
            </a:r>
            <a:endParaRPr lang="en-US" sz="2700" b="1" dirty="0">
              <a:solidFill>
                <a:srgbClr val="0000CC"/>
              </a:solidFill>
            </a:endParaRPr>
          </a:p>
        </p:txBody>
      </p:sp>
      <p:pic>
        <p:nvPicPr>
          <p:cNvPr id="1026" name="Picture 2" descr="Resultado de imagem para desenho velejad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70" y="1647964"/>
            <a:ext cx="4556737" cy="2741392"/>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p:cNvSpPr txBox="1"/>
          <p:nvPr/>
        </p:nvSpPr>
        <p:spPr>
          <a:xfrm>
            <a:off x="467544" y="783868"/>
            <a:ext cx="7723956" cy="523220"/>
          </a:xfrm>
          <a:prstGeom prst="rect">
            <a:avLst/>
          </a:prstGeom>
          <a:noFill/>
        </p:spPr>
        <p:txBody>
          <a:bodyPr wrap="square" rtlCol="0">
            <a:spAutoFit/>
          </a:bodyPr>
          <a:lstStyle/>
          <a:p>
            <a:r>
              <a:rPr lang="pt-BR" sz="2800" dirty="0" smtClean="0"/>
              <a:t>ESCLARECENDO A TERMINOLOGIA : </a:t>
            </a:r>
            <a:r>
              <a:rPr lang="en-GB" sz="2800" b="1" dirty="0" smtClean="0">
                <a:solidFill>
                  <a:srgbClr val="0000CC"/>
                </a:solidFill>
                <a:hlinkClick r:id="rId4" action="ppaction://hlinksldjump"/>
              </a:rPr>
              <a:t>GOVERNANÇA</a:t>
            </a:r>
            <a:endParaRPr lang="pt-BR" sz="2800" dirty="0"/>
          </a:p>
        </p:txBody>
      </p:sp>
    </p:spTree>
    <p:extLst>
      <p:ext uri="{BB962C8B-B14F-4D97-AF65-F5344CB8AC3E}">
        <p14:creationId xmlns:p14="http://schemas.microsoft.com/office/powerpoint/2010/main" val="9093511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redebrasilatual.com.br/cidadania/2014/03/sao-paulo-vive-pior-crise-hidrica-da-historia-no-dia-mundial-da-agua-7672.html/seca/image_lar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3895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333375" y="260648"/>
            <a:ext cx="8210549" cy="830997"/>
          </a:xfrm>
          <a:prstGeom prst="rect">
            <a:avLst/>
          </a:prstGeom>
          <a:noFill/>
        </p:spPr>
        <p:txBody>
          <a:bodyPr wrap="square" rtlCol="0">
            <a:spAutoFit/>
          </a:bodyPr>
          <a:lstStyle/>
          <a:p>
            <a:pPr algn="ctr"/>
            <a:r>
              <a:rPr lang="pt-BR" sz="2400" dirty="0" smtClean="0">
                <a:solidFill>
                  <a:prstClr val="black"/>
                </a:solidFill>
                <a:latin typeface="Arial Black" panose="020B0A04020102020204" pitchFamily="34" charset="0"/>
              </a:rPr>
              <a:t>O desafio de institucionalizar governança sistêmica no </a:t>
            </a:r>
            <a:r>
              <a:rPr lang="pt-BR" sz="2400" dirty="0" err="1" smtClean="0">
                <a:solidFill>
                  <a:prstClr val="black"/>
                </a:solidFill>
                <a:latin typeface="Arial Black" panose="020B0A04020102020204" pitchFamily="34" charset="0"/>
              </a:rPr>
              <a:t>Antropoceno</a:t>
            </a:r>
            <a:endParaRPr lang="pt-BR" sz="2400" dirty="0">
              <a:solidFill>
                <a:prstClr val="black"/>
              </a:solidFill>
              <a:latin typeface="Arial Black" panose="020B0A04020102020204" pitchFamily="34" charset="0"/>
            </a:endParaRPr>
          </a:p>
        </p:txBody>
      </p:sp>
      <p:sp>
        <p:nvSpPr>
          <p:cNvPr id="5" name="CaixaDeTexto 4"/>
          <p:cNvSpPr txBox="1"/>
          <p:nvPr/>
        </p:nvSpPr>
        <p:spPr>
          <a:xfrm>
            <a:off x="81887" y="5157192"/>
            <a:ext cx="9007521" cy="1508105"/>
          </a:xfrm>
          <a:prstGeom prst="rect">
            <a:avLst/>
          </a:prstGeom>
          <a:noFill/>
        </p:spPr>
        <p:txBody>
          <a:bodyPr wrap="square" rtlCol="0">
            <a:spAutoFit/>
          </a:bodyPr>
          <a:lstStyle/>
          <a:p>
            <a:r>
              <a:rPr lang="pt-BR" sz="2300" dirty="0" smtClean="0">
                <a:solidFill>
                  <a:prstClr val="white"/>
                </a:solidFill>
                <a:latin typeface="Arial Black" panose="020B0A04020102020204" pitchFamily="34" charset="0"/>
              </a:rPr>
              <a:t>A severa deficiência hídrica em algumas partes do Brasil em 2014-2015: </a:t>
            </a:r>
            <a:r>
              <a:rPr lang="pt-BR" sz="2300" u="sng" dirty="0" smtClean="0">
                <a:solidFill>
                  <a:prstClr val="white"/>
                </a:solidFill>
                <a:latin typeface="Arial Black" panose="020B0A04020102020204" pitchFamily="34" charset="0"/>
              </a:rPr>
              <a:t>uma falha na institucionalização de práticas de governança sistêmico-cibernética integrativas e adaptativas</a:t>
            </a:r>
            <a:r>
              <a:rPr lang="pt-BR" sz="2300" dirty="0" smtClean="0">
                <a:solidFill>
                  <a:prstClr val="white"/>
                </a:solidFill>
                <a:latin typeface="Arial Black" panose="020B0A04020102020204" pitchFamily="34" charset="0"/>
              </a:rPr>
              <a:t>?</a:t>
            </a:r>
            <a:endParaRPr lang="pt-BR" sz="2300" u="sng" dirty="0">
              <a:solidFill>
                <a:prstClr val="white"/>
              </a:solidFill>
              <a:latin typeface="Arial Black" panose="020B0A04020102020204" pitchFamily="34" charset="0"/>
            </a:endParaRPr>
          </a:p>
        </p:txBody>
      </p:sp>
      <p:sp>
        <p:nvSpPr>
          <p:cNvPr id="6" name="CaixaDeTexto 5"/>
          <p:cNvSpPr txBox="1"/>
          <p:nvPr/>
        </p:nvSpPr>
        <p:spPr>
          <a:xfrm>
            <a:off x="272956" y="1373867"/>
            <a:ext cx="8447964" cy="1154162"/>
          </a:xfrm>
          <a:prstGeom prst="rect">
            <a:avLst/>
          </a:prstGeom>
          <a:noFill/>
        </p:spPr>
        <p:txBody>
          <a:bodyPr wrap="square" rtlCol="0">
            <a:spAutoFit/>
          </a:bodyPr>
          <a:lstStyle/>
          <a:p>
            <a:pPr algn="ctr"/>
            <a:r>
              <a:rPr lang="pt-BR" sz="2300" dirty="0" smtClean="0">
                <a:solidFill>
                  <a:prstClr val="black"/>
                </a:solidFill>
                <a:latin typeface="Arial Black" panose="020B0A04020102020204" pitchFamily="34" charset="0"/>
              </a:rPr>
              <a:t>Há evidências limitadas de que entendimentos sobre abordagens sistêmico-cibernéticas tenham sido incorporados em inovação institucional!</a:t>
            </a:r>
            <a:endParaRPr lang="pt-BR" sz="2300" dirty="0">
              <a:solidFill>
                <a:prstClr val="black"/>
              </a:solidFill>
              <a:latin typeface="Arial Black" panose="020B0A04020102020204" pitchFamily="34" charset="0"/>
            </a:endParaRPr>
          </a:p>
        </p:txBody>
      </p:sp>
      <p:sp>
        <p:nvSpPr>
          <p:cNvPr id="2" name="Retângulo 1"/>
          <p:cNvSpPr/>
          <p:nvPr/>
        </p:nvSpPr>
        <p:spPr>
          <a:xfrm>
            <a:off x="272955" y="1268760"/>
            <a:ext cx="8543499" cy="1368152"/>
          </a:xfrm>
          <a:prstGeom prst="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Tree>
    <p:extLst>
      <p:ext uri="{BB962C8B-B14F-4D97-AF65-F5344CB8AC3E}">
        <p14:creationId xmlns:p14="http://schemas.microsoft.com/office/powerpoint/2010/main" val="19239149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107504" y="159023"/>
            <a:ext cx="8841658" cy="830997"/>
          </a:xfrm>
          <a:prstGeom prst="rect">
            <a:avLst/>
          </a:prstGeom>
          <a:noFill/>
        </p:spPr>
        <p:txBody>
          <a:bodyPr wrap="square" rtlCol="0">
            <a:spAutoFit/>
          </a:bodyPr>
          <a:lstStyle/>
          <a:p>
            <a:pPr algn="ctr"/>
            <a:r>
              <a:rPr lang="en-GB" sz="2400" b="1" dirty="0" err="1" smtClean="0">
                <a:solidFill>
                  <a:srgbClr val="0000CC"/>
                </a:solidFill>
                <a:latin typeface="Comic Sans MS" pitchFamily="66" charset="0"/>
              </a:rPr>
              <a:t>Construindo</a:t>
            </a:r>
            <a:r>
              <a:rPr lang="en-GB" sz="2400" b="1" dirty="0" smtClean="0">
                <a:solidFill>
                  <a:srgbClr val="0000CC"/>
                </a:solidFill>
                <a:latin typeface="Comic Sans MS" pitchFamily="66" charset="0"/>
              </a:rPr>
              <a:t> a praxis da </a:t>
            </a:r>
            <a:r>
              <a:rPr lang="en-GB" sz="2400" b="1" dirty="0" err="1" smtClean="0">
                <a:solidFill>
                  <a:srgbClr val="0000CC"/>
                </a:solidFill>
                <a:latin typeface="Comic Sans MS" pitchFamily="66" charset="0"/>
              </a:rPr>
              <a:t>governança</a:t>
            </a:r>
            <a:r>
              <a:rPr lang="en-GB" sz="2400" b="1" dirty="0" smtClean="0">
                <a:solidFill>
                  <a:srgbClr val="0000CC"/>
                </a:solidFill>
                <a:latin typeface="Comic Sans MS" pitchFamily="66" charset="0"/>
              </a:rPr>
              <a:t> </a:t>
            </a:r>
            <a:r>
              <a:rPr lang="en-GB" sz="2400" b="1" dirty="0" err="1" smtClean="0">
                <a:solidFill>
                  <a:srgbClr val="0000CC"/>
                </a:solidFill>
                <a:latin typeface="Comic Sans MS" pitchFamily="66" charset="0"/>
              </a:rPr>
              <a:t>sistêmico-cibernética</a:t>
            </a:r>
            <a:r>
              <a:rPr lang="en-GB" sz="2400" b="1" dirty="0" smtClean="0">
                <a:solidFill>
                  <a:srgbClr val="0000CC"/>
                </a:solidFill>
                <a:latin typeface="Comic Sans MS" pitchFamily="66" charset="0"/>
              </a:rPr>
              <a:t> </a:t>
            </a:r>
            <a:r>
              <a:rPr lang="en-GB" sz="2400" b="1" dirty="0" err="1" smtClean="0">
                <a:solidFill>
                  <a:srgbClr val="0000CC"/>
                </a:solidFill>
                <a:latin typeface="Comic Sans MS" pitchFamily="66" charset="0"/>
              </a:rPr>
              <a:t>para</a:t>
            </a:r>
            <a:r>
              <a:rPr lang="en-GB" sz="2400" b="1" dirty="0" smtClean="0">
                <a:solidFill>
                  <a:srgbClr val="0000CC"/>
                </a:solidFill>
                <a:latin typeface="Comic Sans MS" pitchFamily="66" charset="0"/>
              </a:rPr>
              <a:t> </a:t>
            </a:r>
            <a:r>
              <a:rPr lang="en-GB" sz="2400" b="1" dirty="0" err="1" smtClean="0">
                <a:solidFill>
                  <a:srgbClr val="0000CC"/>
                </a:solidFill>
                <a:latin typeface="Comic Sans MS" pitchFamily="66" charset="0"/>
              </a:rPr>
              <a:t>aprender</a:t>
            </a:r>
            <a:r>
              <a:rPr lang="en-GB" sz="2400" b="1" dirty="0" smtClean="0">
                <a:solidFill>
                  <a:srgbClr val="0000CC"/>
                </a:solidFill>
                <a:latin typeface="Comic Sans MS" pitchFamily="66" charset="0"/>
              </a:rPr>
              <a:t> a </a:t>
            </a:r>
            <a:r>
              <a:rPr lang="en-GB" sz="2400" b="1" dirty="0" err="1" smtClean="0">
                <a:solidFill>
                  <a:srgbClr val="0000CC"/>
                </a:solidFill>
                <a:latin typeface="Comic Sans MS" pitchFamily="66" charset="0"/>
              </a:rPr>
              <a:t>viver</a:t>
            </a:r>
            <a:r>
              <a:rPr lang="en-GB" sz="2400" b="1" dirty="0" smtClean="0">
                <a:solidFill>
                  <a:srgbClr val="0000CC"/>
                </a:solidFill>
                <a:latin typeface="Comic Sans MS" pitchFamily="66" charset="0"/>
              </a:rPr>
              <a:t> no </a:t>
            </a:r>
            <a:r>
              <a:rPr lang="en-GB" sz="2400" b="1" dirty="0" err="1" smtClean="0">
                <a:solidFill>
                  <a:srgbClr val="0000CC"/>
                </a:solidFill>
                <a:latin typeface="Comic Sans MS" pitchFamily="66" charset="0"/>
              </a:rPr>
              <a:t>Antropoceno</a:t>
            </a:r>
            <a:endParaRPr lang="en-GB" sz="2400" b="1" dirty="0">
              <a:solidFill>
                <a:srgbClr val="0000CC"/>
              </a:solidFill>
              <a:latin typeface="Comic Sans MS" pitchFamily="66" charset="0"/>
            </a:endParaRPr>
          </a:p>
        </p:txBody>
      </p:sp>
      <p:sp>
        <p:nvSpPr>
          <p:cNvPr id="4" name="CaixaDeTexto 3"/>
          <p:cNvSpPr txBox="1"/>
          <p:nvPr/>
        </p:nvSpPr>
        <p:spPr>
          <a:xfrm>
            <a:off x="467544" y="1250751"/>
            <a:ext cx="8424936" cy="4708981"/>
          </a:xfrm>
          <a:prstGeom prst="rect">
            <a:avLst/>
          </a:prstGeom>
          <a:noFill/>
        </p:spPr>
        <p:txBody>
          <a:bodyPr wrap="square" rtlCol="0">
            <a:spAutoFit/>
          </a:bodyPr>
          <a:lstStyle/>
          <a:p>
            <a:pPr marL="342900" indent="-342900">
              <a:buFontTx/>
              <a:buAutoNum type="arabicPeriod"/>
            </a:pPr>
            <a:r>
              <a:rPr lang="pt-BR" sz="2000" b="1" dirty="0" smtClean="0">
                <a:solidFill>
                  <a:srgbClr val="0000CC"/>
                </a:solidFill>
                <a:latin typeface="Comic Sans MS" panose="030F0702030302020204" pitchFamily="66" charset="0"/>
              </a:rPr>
              <a:t>Governança</a:t>
            </a:r>
            <a:r>
              <a:rPr lang="pt-BR" sz="2000" dirty="0" smtClean="0">
                <a:solidFill>
                  <a:prstClr val="black"/>
                </a:solidFill>
                <a:latin typeface="Comic Sans MS" panose="030F0702030302020204" pitchFamily="66" charset="0"/>
              </a:rPr>
              <a:t>: da qualidade da relação com o mundo biofísico (e não do mundo biofísico), recriando a dinâmica relacional (entre humanos e a biosfera) que a metáfora cibernética revela;</a:t>
            </a:r>
          </a:p>
          <a:p>
            <a:pPr marL="342900" indent="-342900">
              <a:buFontTx/>
              <a:buAutoNum type="arabicPeriod"/>
            </a:pPr>
            <a:endParaRPr lang="pt-BR" sz="2000" dirty="0" smtClean="0">
              <a:solidFill>
                <a:prstClr val="black"/>
              </a:solidFill>
              <a:latin typeface="Comic Sans MS" panose="030F0702030302020204" pitchFamily="66" charset="0"/>
            </a:endParaRPr>
          </a:p>
          <a:p>
            <a:pPr marL="342900" indent="-342900">
              <a:buFontTx/>
              <a:buAutoNum type="arabicPeriod"/>
            </a:pPr>
            <a:r>
              <a:rPr lang="pt-BR" sz="2000" b="1" dirty="0" smtClean="0">
                <a:solidFill>
                  <a:srgbClr val="0000CC"/>
                </a:solidFill>
                <a:latin typeface="Comic Sans MS" panose="030F0702030302020204" pitchFamily="66" charset="0"/>
              </a:rPr>
              <a:t>Inovação institucional</a:t>
            </a:r>
            <a:r>
              <a:rPr lang="pt-BR" sz="2000" dirty="0" smtClean="0">
                <a:solidFill>
                  <a:prstClr val="black"/>
                </a:solidFill>
                <a:latin typeface="Comic Sans MS" panose="030F0702030302020204" pitchFamily="66" charset="0"/>
              </a:rPr>
              <a:t>: possibilidade de compreender e agir distintamente (sistemicamente) na forma como governamos a nós mesmos e nossa relação com o mundo biofísico no </a:t>
            </a:r>
            <a:r>
              <a:rPr lang="pt-BR" sz="2000" dirty="0" err="1" smtClean="0">
                <a:solidFill>
                  <a:prstClr val="black"/>
                </a:solidFill>
                <a:latin typeface="Comic Sans MS" panose="030F0702030302020204" pitchFamily="66" charset="0"/>
              </a:rPr>
              <a:t>Antropoceno</a:t>
            </a:r>
            <a:endParaRPr lang="pt-BR" sz="2000" dirty="0" smtClean="0">
              <a:solidFill>
                <a:prstClr val="black"/>
              </a:solidFill>
              <a:latin typeface="Comic Sans MS" panose="030F0702030302020204" pitchFamily="66" charset="0"/>
            </a:endParaRPr>
          </a:p>
          <a:p>
            <a:pPr marL="342900" indent="-342900">
              <a:buFontTx/>
              <a:buAutoNum type="arabicPeriod"/>
            </a:pPr>
            <a:endParaRPr lang="pt-BR" sz="2000" dirty="0" smtClean="0">
              <a:solidFill>
                <a:prstClr val="black"/>
              </a:solidFill>
              <a:latin typeface="Comic Sans MS" panose="030F0702030302020204" pitchFamily="66" charset="0"/>
            </a:endParaRPr>
          </a:p>
          <a:p>
            <a:pPr marL="342900" indent="-342900">
              <a:buFontTx/>
              <a:buAutoNum type="arabicPeriod"/>
            </a:pPr>
            <a:r>
              <a:rPr lang="pt-BR" sz="2000" b="1" dirty="0" smtClean="0">
                <a:solidFill>
                  <a:srgbClr val="0000CC"/>
                </a:solidFill>
                <a:latin typeface="Comic Sans MS" panose="030F0702030302020204" pitchFamily="66" charset="0"/>
              </a:rPr>
              <a:t>Abordagens sistêmico-cibernéticas</a:t>
            </a:r>
            <a:r>
              <a:rPr lang="pt-BR" sz="2000" dirty="0" smtClean="0">
                <a:solidFill>
                  <a:prstClr val="black"/>
                </a:solidFill>
                <a:latin typeface="Comic Sans MS" panose="030F0702030302020204" pitchFamily="66" charset="0"/>
              </a:rPr>
              <a:t>: base conceitual da mudança institucional para efetuar uma transformação em direção à governança inovadora (governança sistêmico-cibernética)</a:t>
            </a:r>
          </a:p>
          <a:p>
            <a:pPr marL="342900" indent="-342900">
              <a:buFontTx/>
              <a:buAutoNum type="arabicPeriod"/>
            </a:pPr>
            <a:endParaRPr lang="pt-BR" sz="2000" dirty="0" smtClean="0">
              <a:solidFill>
                <a:prstClr val="black"/>
              </a:solidFill>
              <a:latin typeface="Comic Sans MS" panose="030F0702030302020204" pitchFamily="66" charset="0"/>
            </a:endParaRPr>
          </a:p>
          <a:p>
            <a:pPr marL="342900" indent="-342900">
              <a:buFontTx/>
              <a:buAutoNum type="arabicPeriod"/>
            </a:pPr>
            <a:r>
              <a:rPr lang="pt-BR" sz="2000" b="1" dirty="0" smtClean="0">
                <a:solidFill>
                  <a:srgbClr val="0000CC"/>
                </a:solidFill>
                <a:latin typeface="Comic Sans MS" panose="030F0702030302020204" pitchFamily="66" charset="0"/>
              </a:rPr>
              <a:t>Governança sistêmico-cibernética</a:t>
            </a:r>
            <a:r>
              <a:rPr lang="pt-BR" sz="2000" dirty="0" smtClean="0">
                <a:solidFill>
                  <a:prstClr val="black"/>
                </a:solidFill>
                <a:latin typeface="Comic Sans MS" panose="030F0702030302020204" pitchFamily="66" charset="0"/>
              </a:rPr>
              <a:t>: para transformar entendimentos e práticas para melhorar a dinâmica relacional entre sistemas sociais e biofísicos</a:t>
            </a:r>
          </a:p>
        </p:txBody>
      </p:sp>
    </p:spTree>
    <p:extLst>
      <p:ext uri="{BB962C8B-B14F-4D97-AF65-F5344CB8AC3E}">
        <p14:creationId xmlns:p14="http://schemas.microsoft.com/office/powerpoint/2010/main" val="16996258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79512" y="930786"/>
            <a:ext cx="3555045" cy="553998"/>
          </a:xfrm>
          <a:prstGeom prst="rect">
            <a:avLst/>
          </a:prstGeom>
          <a:noFill/>
        </p:spPr>
        <p:txBody>
          <a:bodyPr wrap="square" rtlCol="0">
            <a:spAutoFit/>
          </a:bodyPr>
          <a:lstStyle/>
          <a:p>
            <a:r>
              <a:rPr lang="pt-BR" sz="3000" dirty="0" smtClean="0">
                <a:solidFill>
                  <a:srgbClr val="2D0AFC"/>
                </a:solidFill>
                <a:latin typeface="Arial Black" pitchFamily="34" charset="0"/>
              </a:rPr>
              <a:t>Finalizando... </a:t>
            </a:r>
            <a:endParaRPr lang="pt-BR" sz="3000" dirty="0">
              <a:solidFill>
                <a:srgbClr val="2D0AFC"/>
              </a:solidFill>
              <a:latin typeface="Arial Black" pitchFamily="34" charset="0"/>
            </a:endParaRPr>
          </a:p>
        </p:txBody>
      </p:sp>
      <p:sp>
        <p:nvSpPr>
          <p:cNvPr id="6" name="CaixaDeTexto 5"/>
          <p:cNvSpPr txBox="1"/>
          <p:nvPr/>
        </p:nvSpPr>
        <p:spPr>
          <a:xfrm>
            <a:off x="755576" y="1621249"/>
            <a:ext cx="8280920" cy="1015663"/>
          </a:xfrm>
          <a:prstGeom prst="rect">
            <a:avLst/>
          </a:prstGeom>
          <a:noFill/>
        </p:spPr>
        <p:txBody>
          <a:bodyPr wrap="square" rtlCol="0">
            <a:spAutoFit/>
          </a:bodyPr>
          <a:lstStyle/>
          <a:p>
            <a:r>
              <a:rPr lang="pt-BR" sz="2000" dirty="0" smtClean="0">
                <a:latin typeface="Comic Sans MS" pitchFamily="66" charset="0"/>
              </a:rPr>
              <a:t>1. Viver no </a:t>
            </a:r>
            <a:r>
              <a:rPr lang="pt-BR" sz="2000" dirty="0" err="1" smtClean="0">
                <a:latin typeface="Comic Sans MS" pitchFamily="66" charset="0"/>
              </a:rPr>
              <a:t>Antropoceno</a:t>
            </a:r>
            <a:r>
              <a:rPr lang="pt-BR" sz="2000" dirty="0" smtClean="0">
                <a:latin typeface="Comic Sans MS" pitchFamily="66" charset="0"/>
              </a:rPr>
              <a:t> exige um engajamento reflexivo crítico com</a:t>
            </a:r>
            <a:br>
              <a:rPr lang="pt-BR" sz="2000" dirty="0" smtClean="0">
                <a:latin typeface="Comic Sans MS" pitchFamily="66" charset="0"/>
              </a:rPr>
            </a:br>
            <a:r>
              <a:rPr lang="pt-BR" sz="2000" dirty="0" smtClean="0">
                <a:latin typeface="Comic Sans MS" pitchFamily="66" charset="0"/>
              </a:rPr>
              <a:t>    nossas antigas práticas de pensamento, instituições e modos de</a:t>
            </a:r>
            <a:br>
              <a:rPr lang="pt-BR" sz="2000" dirty="0" smtClean="0">
                <a:latin typeface="Comic Sans MS" pitchFamily="66" charset="0"/>
              </a:rPr>
            </a:br>
            <a:r>
              <a:rPr lang="pt-BR" sz="2000" dirty="0" smtClean="0">
                <a:latin typeface="Comic Sans MS" pitchFamily="66" charset="0"/>
              </a:rPr>
              <a:t>    governança</a:t>
            </a:r>
            <a:endParaRPr lang="pt-BR" sz="2000" dirty="0">
              <a:latin typeface="Comic Sans MS" pitchFamily="66" charset="0"/>
            </a:endParaRPr>
          </a:p>
        </p:txBody>
      </p:sp>
      <p:sp>
        <p:nvSpPr>
          <p:cNvPr id="7" name="CaixaDeTexto 6"/>
          <p:cNvSpPr txBox="1"/>
          <p:nvPr/>
        </p:nvSpPr>
        <p:spPr>
          <a:xfrm>
            <a:off x="755576" y="2885164"/>
            <a:ext cx="8136904" cy="1015663"/>
          </a:xfrm>
          <a:prstGeom prst="rect">
            <a:avLst/>
          </a:prstGeom>
          <a:noFill/>
        </p:spPr>
        <p:txBody>
          <a:bodyPr wrap="square" rtlCol="0">
            <a:spAutoFit/>
          </a:bodyPr>
          <a:lstStyle/>
          <a:p>
            <a:r>
              <a:rPr lang="pt-BR" sz="2000" dirty="0" smtClean="0">
                <a:latin typeface="Comic Sans MS" pitchFamily="66" charset="0"/>
              </a:rPr>
              <a:t>2. Uma compreensão sistêmico-cibernética traz consigo a</a:t>
            </a:r>
            <a:br>
              <a:rPr lang="pt-BR" sz="2000" dirty="0" smtClean="0">
                <a:latin typeface="Comic Sans MS" pitchFamily="66" charset="0"/>
              </a:rPr>
            </a:br>
            <a:r>
              <a:rPr lang="pt-BR" sz="2000" dirty="0" smtClean="0">
                <a:latin typeface="Comic Sans MS" pitchFamily="66" charset="0"/>
              </a:rPr>
              <a:t>    possibilidade de construirmos novos enquadramentos para</a:t>
            </a:r>
            <a:br>
              <a:rPr lang="pt-BR" sz="2000" dirty="0" smtClean="0">
                <a:latin typeface="Comic Sans MS" pitchFamily="66" charset="0"/>
              </a:rPr>
            </a:br>
            <a:r>
              <a:rPr lang="pt-BR" sz="2000" dirty="0" smtClean="0">
                <a:latin typeface="Comic Sans MS" pitchFamily="66" charset="0"/>
              </a:rPr>
              <a:t>    nossas formas de pensar e de agir</a:t>
            </a:r>
            <a:endParaRPr lang="pt-BR" sz="2000" dirty="0">
              <a:latin typeface="Comic Sans MS" pitchFamily="66" charset="0"/>
            </a:endParaRPr>
          </a:p>
        </p:txBody>
      </p:sp>
      <p:sp>
        <p:nvSpPr>
          <p:cNvPr id="8" name="CaixaDeTexto 7"/>
          <p:cNvSpPr txBox="1"/>
          <p:nvPr/>
        </p:nvSpPr>
        <p:spPr>
          <a:xfrm>
            <a:off x="755575" y="4149080"/>
            <a:ext cx="8211003" cy="1015663"/>
          </a:xfrm>
          <a:prstGeom prst="rect">
            <a:avLst/>
          </a:prstGeom>
          <a:noFill/>
        </p:spPr>
        <p:txBody>
          <a:bodyPr wrap="square" rtlCol="0">
            <a:spAutoFit/>
          </a:bodyPr>
          <a:lstStyle/>
          <a:p>
            <a:r>
              <a:rPr lang="pt-BR" sz="2000" dirty="0" smtClean="0">
                <a:latin typeface="Comic Sans MS" pitchFamily="66" charset="0"/>
              </a:rPr>
              <a:t>3. O pensamento sistêmico-cibernético nos oferece um caminho,</a:t>
            </a:r>
            <a:br>
              <a:rPr lang="pt-BR" sz="2000" dirty="0" smtClean="0">
                <a:latin typeface="Comic Sans MS" pitchFamily="66" charset="0"/>
              </a:rPr>
            </a:br>
            <a:r>
              <a:rPr lang="pt-BR" sz="2000" dirty="0" smtClean="0">
                <a:latin typeface="Comic Sans MS" pitchFamily="66" charset="0"/>
              </a:rPr>
              <a:t>    uma direção para a transição das abordagens </a:t>
            </a:r>
            <a:r>
              <a:rPr lang="pt-BR" sz="2000" dirty="0" err="1" smtClean="0">
                <a:latin typeface="Comic Sans MS" pitchFamily="66" charset="0"/>
              </a:rPr>
              <a:t>tecnocêntricas</a:t>
            </a:r>
            <a:r>
              <a:rPr lang="pt-BR" sz="2000" dirty="0" smtClean="0">
                <a:latin typeface="Comic Sans MS" pitchFamily="66" charset="0"/>
              </a:rPr>
              <a:t/>
            </a:r>
            <a:br>
              <a:rPr lang="pt-BR" sz="2000" dirty="0" smtClean="0">
                <a:latin typeface="Comic Sans MS" pitchFamily="66" charset="0"/>
              </a:rPr>
            </a:br>
            <a:r>
              <a:rPr lang="pt-BR" sz="2000" dirty="0" smtClean="0">
                <a:latin typeface="Comic Sans MS" pitchFamily="66" charset="0"/>
              </a:rPr>
              <a:t>    atuais para uma civilização sócio-eco-humanitária do </a:t>
            </a:r>
            <a:r>
              <a:rPr lang="pt-BR" sz="2000" dirty="0" err="1" smtClean="0">
                <a:latin typeface="Comic Sans MS" pitchFamily="66" charset="0"/>
              </a:rPr>
              <a:t>Antropoceno</a:t>
            </a:r>
            <a:endParaRPr lang="pt-BR" sz="2000" dirty="0">
              <a:latin typeface="Comic Sans MS" pitchFamily="66" charset="0"/>
            </a:endParaRPr>
          </a:p>
        </p:txBody>
      </p:sp>
    </p:spTree>
    <p:extLst>
      <p:ext uri="{BB962C8B-B14F-4D97-AF65-F5344CB8AC3E}">
        <p14:creationId xmlns:p14="http://schemas.microsoft.com/office/powerpoint/2010/main" val="6948763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611559" y="1700808"/>
            <a:ext cx="8368667" cy="2462213"/>
          </a:xfrm>
          <a:prstGeom prst="rect">
            <a:avLst/>
          </a:prstGeom>
          <a:noFill/>
        </p:spPr>
        <p:txBody>
          <a:bodyPr wrap="square" rtlCol="0">
            <a:spAutoFit/>
          </a:bodyPr>
          <a:lstStyle/>
          <a:p>
            <a:pPr marL="342900" indent="-342900">
              <a:buAutoNum type="arabicPeriod"/>
            </a:pPr>
            <a:r>
              <a:rPr lang="pt-BR" sz="2200" dirty="0" smtClean="0">
                <a:latin typeface="Arial Black" pitchFamily="34" charset="0"/>
              </a:rPr>
              <a:t>Desenvolvendo o convite, contextualizando o tema</a:t>
            </a:r>
          </a:p>
          <a:p>
            <a:pPr marL="342900" indent="-342900">
              <a:buAutoNum type="arabicPeriod"/>
            </a:pPr>
            <a:r>
              <a:rPr lang="pt-BR" sz="2200" dirty="0" smtClean="0">
                <a:latin typeface="Arial Black" pitchFamily="34" charset="0"/>
              </a:rPr>
              <a:t>O enquadramento do </a:t>
            </a:r>
            <a:r>
              <a:rPr lang="pt-BR" sz="2200" dirty="0" err="1" smtClean="0">
                <a:latin typeface="Arial Black" pitchFamily="34" charset="0"/>
              </a:rPr>
              <a:t>Antropoceno</a:t>
            </a:r>
            <a:r>
              <a:rPr lang="pt-BR" sz="2200" dirty="0" smtClean="0">
                <a:latin typeface="Arial Black" pitchFamily="34" charset="0"/>
              </a:rPr>
              <a:t> e suas implicações</a:t>
            </a:r>
          </a:p>
          <a:p>
            <a:pPr marL="342900" indent="-342900">
              <a:buAutoNum type="arabicPeriod"/>
            </a:pPr>
            <a:r>
              <a:rPr lang="pt-BR" sz="2200" dirty="0" smtClean="0">
                <a:latin typeface="Arial Black" pitchFamily="34" charset="0"/>
              </a:rPr>
              <a:t>Enfrentando o desastre? Governando sistemas social-ecológicos</a:t>
            </a:r>
          </a:p>
          <a:p>
            <a:pPr marL="342900" indent="-342900">
              <a:buAutoNum type="arabicPeriod"/>
            </a:pPr>
            <a:r>
              <a:rPr lang="pt-BR" sz="2200" dirty="0" smtClean="0">
                <a:latin typeface="Arial Black" pitchFamily="34" charset="0"/>
              </a:rPr>
              <a:t>Reformulando o modo como pensamos e agimos no </a:t>
            </a:r>
            <a:r>
              <a:rPr lang="pt-BR" sz="2200" dirty="0" err="1" smtClean="0">
                <a:latin typeface="Arial Black" pitchFamily="34" charset="0"/>
              </a:rPr>
              <a:t>Antropoceno</a:t>
            </a:r>
            <a:endParaRPr lang="pt-BR" sz="2200" dirty="0" smtClean="0">
              <a:latin typeface="Arial Black" pitchFamily="34" charset="0"/>
            </a:endParaRPr>
          </a:p>
        </p:txBody>
      </p:sp>
      <p:sp>
        <p:nvSpPr>
          <p:cNvPr id="3" name="CaixaDeTexto 2"/>
          <p:cNvSpPr txBox="1"/>
          <p:nvPr/>
        </p:nvSpPr>
        <p:spPr>
          <a:xfrm>
            <a:off x="699949" y="900009"/>
            <a:ext cx="2431891" cy="584775"/>
          </a:xfrm>
          <a:prstGeom prst="rect">
            <a:avLst/>
          </a:prstGeom>
          <a:noFill/>
        </p:spPr>
        <p:txBody>
          <a:bodyPr wrap="square" rtlCol="0">
            <a:spAutoFit/>
          </a:bodyPr>
          <a:lstStyle/>
          <a:p>
            <a:r>
              <a:rPr lang="pt-BR" sz="3200" dirty="0" smtClean="0">
                <a:solidFill>
                  <a:srgbClr val="0000CC"/>
                </a:solidFill>
                <a:latin typeface="Arial Black" pitchFamily="34" charset="0"/>
              </a:rPr>
              <a:t>SUMÁRIO</a:t>
            </a:r>
            <a:endParaRPr lang="pt-BR" sz="3200" dirty="0">
              <a:solidFill>
                <a:srgbClr val="0000CC"/>
              </a:solidFill>
              <a:latin typeface="Arial Black" pitchFamily="34" charset="0"/>
            </a:endParaRPr>
          </a:p>
        </p:txBody>
      </p:sp>
    </p:spTree>
    <p:extLst>
      <p:ext uri="{BB962C8B-B14F-4D97-AF65-F5344CB8AC3E}">
        <p14:creationId xmlns:p14="http://schemas.microsoft.com/office/powerpoint/2010/main" val="10203466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Resultado de imagem para learning to die in the anthropoce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563265"/>
            <a:ext cx="4032448" cy="562979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4490114" y="620688"/>
            <a:ext cx="4462818" cy="2677656"/>
          </a:xfrm>
          <a:prstGeom prst="rect">
            <a:avLst/>
          </a:prstGeom>
          <a:noFill/>
        </p:spPr>
        <p:txBody>
          <a:bodyPr wrap="square" rtlCol="0">
            <a:spAutoFit/>
          </a:bodyPr>
          <a:lstStyle/>
          <a:p>
            <a:r>
              <a:rPr lang="pt-BR" sz="2400" dirty="0" smtClean="0">
                <a:solidFill>
                  <a:srgbClr val="0000CC"/>
                </a:solidFill>
                <a:latin typeface="Comic Sans MS" panose="030F0702030302020204" pitchFamily="66" charset="0"/>
              </a:rPr>
              <a:t>“In </a:t>
            </a:r>
            <a:r>
              <a:rPr lang="pt-BR" sz="2400" dirty="0" err="1" smtClean="0">
                <a:solidFill>
                  <a:srgbClr val="0000CC"/>
                </a:solidFill>
                <a:latin typeface="Comic Sans MS" panose="030F0702030302020204" pitchFamily="66" charset="0"/>
              </a:rPr>
              <a:t>order</a:t>
            </a:r>
            <a:r>
              <a:rPr lang="pt-BR" sz="2400" dirty="0" smtClean="0">
                <a:solidFill>
                  <a:srgbClr val="0000CC"/>
                </a:solidFill>
                <a:latin typeface="Comic Sans MS" panose="030F0702030302020204" pitchFamily="66" charset="0"/>
              </a:rPr>
              <a:t> for us </a:t>
            </a:r>
            <a:r>
              <a:rPr lang="pt-BR" sz="2400" dirty="0" smtClean="0">
                <a:solidFill>
                  <a:srgbClr val="FF0000"/>
                </a:solidFill>
                <a:latin typeface="Comic Sans MS" panose="030F0702030302020204" pitchFamily="66" charset="0"/>
              </a:rPr>
              <a:t>to </a:t>
            </a:r>
            <a:r>
              <a:rPr lang="pt-BR" sz="2400" dirty="0" err="1" smtClean="0">
                <a:solidFill>
                  <a:srgbClr val="FF0000"/>
                </a:solidFill>
                <a:latin typeface="Comic Sans MS" panose="030F0702030302020204" pitchFamily="66" charset="0"/>
              </a:rPr>
              <a:t>adapt</a:t>
            </a:r>
            <a:r>
              <a:rPr lang="pt-BR" sz="2400" dirty="0" smtClean="0">
                <a:solidFill>
                  <a:srgbClr val="FF0000"/>
                </a:solidFill>
                <a:latin typeface="Comic Sans MS" panose="030F0702030302020204" pitchFamily="66" charset="0"/>
              </a:rPr>
              <a:t> </a:t>
            </a:r>
            <a:r>
              <a:rPr lang="pt-BR" sz="2400" dirty="0" smtClean="0">
                <a:solidFill>
                  <a:srgbClr val="0000CC"/>
                </a:solidFill>
                <a:latin typeface="Comic Sans MS" panose="030F0702030302020204" pitchFamily="66" charset="0"/>
              </a:rPr>
              <a:t>to </a:t>
            </a:r>
            <a:r>
              <a:rPr lang="pt-BR" sz="2400" dirty="0" err="1" smtClean="0">
                <a:solidFill>
                  <a:srgbClr val="0000CC"/>
                </a:solidFill>
                <a:latin typeface="Comic Sans MS" panose="030F0702030302020204" pitchFamily="66" charset="0"/>
              </a:rPr>
              <a:t>this</a:t>
            </a:r>
            <a:r>
              <a:rPr lang="pt-BR" sz="2400" dirty="0" smtClean="0">
                <a:solidFill>
                  <a:srgbClr val="0000CC"/>
                </a:solidFill>
                <a:latin typeface="Comic Sans MS" panose="030F0702030302020204" pitchFamily="66" charset="0"/>
              </a:rPr>
              <a:t> </a:t>
            </a:r>
            <a:r>
              <a:rPr lang="pt-BR" sz="2400" dirty="0" err="1" smtClean="0">
                <a:solidFill>
                  <a:srgbClr val="0000CC"/>
                </a:solidFill>
                <a:latin typeface="Comic Sans MS" panose="030F0702030302020204" pitchFamily="66" charset="0"/>
              </a:rPr>
              <a:t>strange</a:t>
            </a:r>
            <a:r>
              <a:rPr lang="pt-BR" sz="2400" dirty="0" smtClean="0">
                <a:solidFill>
                  <a:srgbClr val="0000CC"/>
                </a:solidFill>
                <a:latin typeface="Comic Sans MS" panose="030F0702030302020204" pitchFamily="66" charset="0"/>
              </a:rPr>
              <a:t> </a:t>
            </a:r>
            <a:r>
              <a:rPr lang="pt-BR" sz="2400" dirty="0" err="1" smtClean="0">
                <a:solidFill>
                  <a:srgbClr val="0000CC"/>
                </a:solidFill>
                <a:latin typeface="Comic Sans MS" panose="030F0702030302020204" pitchFamily="66" charset="0"/>
              </a:rPr>
              <a:t>new</a:t>
            </a:r>
            <a:r>
              <a:rPr lang="pt-BR" sz="2400" dirty="0" smtClean="0">
                <a:solidFill>
                  <a:srgbClr val="0000CC"/>
                </a:solidFill>
                <a:latin typeface="Comic Sans MS" panose="030F0702030302020204" pitchFamily="66" charset="0"/>
              </a:rPr>
              <a:t> world, </a:t>
            </a:r>
            <a:r>
              <a:rPr lang="pt-BR" sz="2400" dirty="0" err="1" smtClean="0">
                <a:solidFill>
                  <a:srgbClr val="0000CC"/>
                </a:solidFill>
                <a:latin typeface="Comic Sans MS" panose="030F0702030302020204" pitchFamily="66" charset="0"/>
              </a:rPr>
              <a:t>we’re</a:t>
            </a:r>
            <a:r>
              <a:rPr lang="pt-BR" sz="2400" dirty="0" smtClean="0">
                <a:solidFill>
                  <a:srgbClr val="0000CC"/>
                </a:solidFill>
                <a:latin typeface="Comic Sans MS" panose="030F0702030302020204" pitchFamily="66" charset="0"/>
              </a:rPr>
              <a:t> </a:t>
            </a:r>
            <a:r>
              <a:rPr lang="pt-BR" sz="2400" dirty="0" err="1" smtClean="0">
                <a:solidFill>
                  <a:srgbClr val="0000CC"/>
                </a:solidFill>
                <a:latin typeface="Comic Sans MS" panose="030F0702030302020204" pitchFamily="66" charset="0"/>
              </a:rPr>
              <a:t>going</a:t>
            </a:r>
            <a:r>
              <a:rPr lang="pt-BR" sz="2400" dirty="0" smtClean="0">
                <a:solidFill>
                  <a:srgbClr val="0000CC"/>
                </a:solidFill>
                <a:latin typeface="Comic Sans MS" panose="030F0702030302020204" pitchFamily="66" charset="0"/>
              </a:rPr>
              <a:t> to </a:t>
            </a:r>
            <a:r>
              <a:rPr lang="pt-BR" sz="2400" dirty="0" err="1" smtClean="0">
                <a:solidFill>
                  <a:srgbClr val="0000CC"/>
                </a:solidFill>
                <a:latin typeface="Comic Sans MS" panose="030F0702030302020204" pitchFamily="66" charset="0"/>
              </a:rPr>
              <a:t>need</a:t>
            </a:r>
            <a:r>
              <a:rPr lang="pt-BR" sz="2400" dirty="0" smtClean="0">
                <a:solidFill>
                  <a:srgbClr val="0000CC"/>
                </a:solidFill>
                <a:latin typeface="Comic Sans MS" panose="030F0702030302020204" pitchFamily="66" charset="0"/>
              </a:rPr>
              <a:t> new </a:t>
            </a:r>
            <a:r>
              <a:rPr lang="pt-BR" sz="2400" dirty="0" err="1" smtClean="0">
                <a:solidFill>
                  <a:srgbClr val="0000CC"/>
                </a:solidFill>
                <a:latin typeface="Comic Sans MS" panose="030F0702030302020204" pitchFamily="66" charset="0"/>
              </a:rPr>
              <a:t>ideas</a:t>
            </a:r>
            <a:r>
              <a:rPr lang="pt-BR" sz="2400" dirty="0" smtClean="0">
                <a:solidFill>
                  <a:srgbClr val="0000CC"/>
                </a:solidFill>
                <a:latin typeface="Comic Sans MS" panose="030F0702030302020204" pitchFamily="66" charset="0"/>
              </a:rPr>
              <a:t>. </a:t>
            </a:r>
            <a:r>
              <a:rPr lang="pt-BR" sz="2400" dirty="0" err="1" smtClean="0">
                <a:solidFill>
                  <a:srgbClr val="0000CC"/>
                </a:solidFill>
                <a:latin typeface="Comic Sans MS" panose="030F0702030302020204" pitchFamily="66" charset="0"/>
              </a:rPr>
              <a:t>We’re</a:t>
            </a:r>
            <a:r>
              <a:rPr lang="pt-BR" sz="2400" dirty="0" smtClean="0">
                <a:solidFill>
                  <a:srgbClr val="0000CC"/>
                </a:solidFill>
                <a:latin typeface="Comic Sans MS" panose="030F0702030302020204" pitchFamily="66" charset="0"/>
              </a:rPr>
              <a:t> </a:t>
            </a:r>
            <a:r>
              <a:rPr lang="pt-BR" sz="2400" dirty="0" err="1" smtClean="0">
                <a:solidFill>
                  <a:srgbClr val="0000CC"/>
                </a:solidFill>
                <a:latin typeface="Comic Sans MS" panose="030F0702030302020204" pitchFamily="66" charset="0"/>
              </a:rPr>
              <a:t>going</a:t>
            </a:r>
            <a:r>
              <a:rPr lang="pt-BR" sz="2400" dirty="0" smtClean="0">
                <a:solidFill>
                  <a:srgbClr val="0000CC"/>
                </a:solidFill>
                <a:latin typeface="Comic Sans MS" panose="030F0702030302020204" pitchFamily="66" charset="0"/>
              </a:rPr>
              <a:t> to </a:t>
            </a:r>
            <a:r>
              <a:rPr lang="pt-BR" sz="2400" dirty="0" err="1" smtClean="0">
                <a:solidFill>
                  <a:srgbClr val="0000CC"/>
                </a:solidFill>
                <a:latin typeface="Comic Sans MS" panose="030F0702030302020204" pitchFamily="66" charset="0"/>
              </a:rPr>
              <a:t>need</a:t>
            </a:r>
            <a:r>
              <a:rPr lang="pt-BR" sz="2400" dirty="0" smtClean="0">
                <a:solidFill>
                  <a:srgbClr val="0000CC"/>
                </a:solidFill>
                <a:latin typeface="Comic Sans MS" panose="030F0702030302020204" pitchFamily="66" charset="0"/>
              </a:rPr>
              <a:t> new </a:t>
            </a:r>
            <a:r>
              <a:rPr lang="pt-BR" sz="2400" dirty="0" err="1" smtClean="0">
                <a:solidFill>
                  <a:srgbClr val="0000CC"/>
                </a:solidFill>
                <a:latin typeface="Comic Sans MS" panose="030F0702030302020204" pitchFamily="66" charset="0"/>
              </a:rPr>
              <a:t>myths</a:t>
            </a:r>
            <a:r>
              <a:rPr lang="pt-BR" sz="2400" dirty="0" smtClean="0">
                <a:solidFill>
                  <a:srgbClr val="0000CC"/>
                </a:solidFill>
                <a:latin typeface="Comic Sans MS" panose="030F0702030302020204" pitchFamily="66" charset="0"/>
              </a:rPr>
              <a:t> </a:t>
            </a:r>
            <a:r>
              <a:rPr lang="pt-BR" sz="2400" dirty="0" err="1" smtClean="0">
                <a:solidFill>
                  <a:srgbClr val="0000CC"/>
                </a:solidFill>
                <a:latin typeface="Comic Sans MS" panose="030F0702030302020204" pitchFamily="66" charset="0"/>
              </a:rPr>
              <a:t>and</a:t>
            </a:r>
            <a:r>
              <a:rPr lang="pt-BR" sz="2400" dirty="0" smtClean="0">
                <a:solidFill>
                  <a:srgbClr val="0000CC"/>
                </a:solidFill>
                <a:latin typeface="Comic Sans MS" panose="030F0702030302020204" pitchFamily="66" charset="0"/>
              </a:rPr>
              <a:t> new </a:t>
            </a:r>
            <a:r>
              <a:rPr lang="pt-BR" sz="2400" dirty="0" err="1" smtClean="0">
                <a:solidFill>
                  <a:srgbClr val="0000CC"/>
                </a:solidFill>
                <a:latin typeface="Comic Sans MS" panose="030F0702030302020204" pitchFamily="66" charset="0"/>
              </a:rPr>
              <a:t>stories</a:t>
            </a:r>
            <a:r>
              <a:rPr lang="pt-BR" sz="2400" dirty="0" smtClean="0">
                <a:solidFill>
                  <a:srgbClr val="0000CC"/>
                </a:solidFill>
                <a:latin typeface="Comic Sans MS" panose="030F0702030302020204" pitchFamily="66" charset="0"/>
              </a:rPr>
              <a:t>, a </a:t>
            </a:r>
            <a:r>
              <a:rPr lang="pt-BR" sz="2400" dirty="0" smtClean="0">
                <a:solidFill>
                  <a:srgbClr val="FF0000"/>
                </a:solidFill>
                <a:latin typeface="Comic Sans MS" panose="030F0702030302020204" pitchFamily="66" charset="0"/>
              </a:rPr>
              <a:t>new conceptual </a:t>
            </a:r>
            <a:r>
              <a:rPr lang="pt-BR" sz="2400" dirty="0" err="1" smtClean="0">
                <a:solidFill>
                  <a:srgbClr val="FF0000"/>
                </a:solidFill>
                <a:latin typeface="Comic Sans MS" panose="030F0702030302020204" pitchFamily="66" charset="0"/>
              </a:rPr>
              <a:t>understanding</a:t>
            </a:r>
            <a:r>
              <a:rPr lang="pt-BR" sz="2400" dirty="0" smtClean="0">
                <a:solidFill>
                  <a:srgbClr val="FF0000"/>
                </a:solidFill>
                <a:latin typeface="Comic Sans MS" panose="030F0702030302020204" pitchFamily="66" charset="0"/>
              </a:rPr>
              <a:t> </a:t>
            </a:r>
            <a:r>
              <a:rPr lang="pt-BR" sz="2400" dirty="0" err="1" smtClean="0">
                <a:solidFill>
                  <a:srgbClr val="FF0000"/>
                </a:solidFill>
                <a:latin typeface="Comic Sans MS" panose="030F0702030302020204" pitchFamily="66" charset="0"/>
              </a:rPr>
              <a:t>of</a:t>
            </a:r>
            <a:r>
              <a:rPr lang="pt-BR" sz="2400" dirty="0" smtClean="0">
                <a:solidFill>
                  <a:srgbClr val="FF0000"/>
                </a:solidFill>
                <a:latin typeface="Comic Sans MS" panose="030F0702030302020204" pitchFamily="66" charset="0"/>
              </a:rPr>
              <a:t> reality</a:t>
            </a:r>
            <a:r>
              <a:rPr lang="pt-BR" sz="2400" dirty="0" smtClean="0">
                <a:solidFill>
                  <a:srgbClr val="0000CC"/>
                </a:solidFill>
                <a:latin typeface="Comic Sans MS" panose="030F0702030302020204" pitchFamily="66" charset="0"/>
              </a:rPr>
              <a:t>” (p.19)</a:t>
            </a:r>
            <a:endParaRPr lang="pt-BR" sz="2400" dirty="0">
              <a:solidFill>
                <a:srgbClr val="0000CC"/>
              </a:solidFill>
              <a:latin typeface="Comic Sans MS" panose="030F0702030302020204" pitchFamily="66" charset="0"/>
            </a:endParaRPr>
          </a:p>
        </p:txBody>
      </p:sp>
      <p:sp>
        <p:nvSpPr>
          <p:cNvPr id="2" name="CaixaDeTexto 1"/>
          <p:cNvSpPr txBox="1"/>
          <p:nvPr/>
        </p:nvSpPr>
        <p:spPr>
          <a:xfrm>
            <a:off x="4490114" y="3704808"/>
            <a:ext cx="4353635" cy="1938992"/>
          </a:xfrm>
          <a:prstGeom prst="rect">
            <a:avLst/>
          </a:prstGeom>
          <a:noFill/>
        </p:spPr>
        <p:txBody>
          <a:bodyPr wrap="square" rtlCol="0">
            <a:spAutoFit/>
          </a:bodyPr>
          <a:lstStyle/>
          <a:p>
            <a:r>
              <a:rPr lang="pt-BR" sz="2400" dirty="0" smtClean="0">
                <a:solidFill>
                  <a:srgbClr val="0000CC"/>
                </a:solidFill>
                <a:latin typeface="Comic Sans MS" charset="0"/>
                <a:ea typeface="Comic Sans MS" charset="0"/>
                <a:cs typeface="Comic Sans MS" charset="0"/>
              </a:rPr>
              <a:t>“</a:t>
            </a:r>
            <a:r>
              <a:rPr lang="pt-BR" sz="2400" dirty="0" err="1" smtClean="0">
                <a:solidFill>
                  <a:srgbClr val="0000CC"/>
                </a:solidFill>
                <a:latin typeface="Comic Sans MS" charset="0"/>
                <a:ea typeface="Comic Sans MS" charset="0"/>
                <a:cs typeface="Comic Sans MS" charset="0"/>
              </a:rPr>
              <a:t>We</a:t>
            </a:r>
            <a:r>
              <a:rPr lang="pt-BR" sz="2400" dirty="0" smtClean="0">
                <a:solidFill>
                  <a:srgbClr val="0000CC"/>
                </a:solidFill>
                <a:latin typeface="Comic Sans MS" charset="0"/>
                <a:ea typeface="Comic Sans MS" charset="0"/>
                <a:cs typeface="Comic Sans MS" charset="0"/>
              </a:rPr>
              <a:t> [</a:t>
            </a:r>
            <a:r>
              <a:rPr lang="pt-BR" sz="2400" dirty="0" err="1" smtClean="0">
                <a:solidFill>
                  <a:srgbClr val="0000CC"/>
                </a:solidFill>
                <a:latin typeface="Comic Sans MS" charset="0"/>
                <a:ea typeface="Comic Sans MS" charset="0"/>
                <a:cs typeface="Comic Sans MS" charset="0"/>
              </a:rPr>
              <a:t>humans</a:t>
            </a:r>
            <a:r>
              <a:rPr lang="pt-BR" sz="2400" dirty="0" smtClean="0">
                <a:solidFill>
                  <a:srgbClr val="0000CC"/>
                </a:solidFill>
                <a:latin typeface="Comic Sans MS" charset="0"/>
                <a:ea typeface="Comic Sans MS" charset="0"/>
                <a:cs typeface="Comic Sans MS" charset="0"/>
              </a:rPr>
              <a:t>] </a:t>
            </a:r>
            <a:r>
              <a:rPr lang="pt-BR" sz="2400" dirty="0" err="1" smtClean="0">
                <a:solidFill>
                  <a:srgbClr val="0000CC"/>
                </a:solidFill>
                <a:latin typeface="Comic Sans MS" charset="0"/>
                <a:ea typeface="Comic Sans MS" charset="0"/>
                <a:cs typeface="Comic Sans MS" charset="0"/>
              </a:rPr>
              <a:t>can</a:t>
            </a:r>
            <a:r>
              <a:rPr lang="pt-BR" sz="2400" dirty="0" smtClean="0">
                <a:solidFill>
                  <a:srgbClr val="0000CC"/>
                </a:solidFill>
                <a:latin typeface="Comic Sans MS" charset="0"/>
                <a:ea typeface="Comic Sans MS" charset="0"/>
                <a:cs typeface="Comic Sans MS" charset="0"/>
              </a:rPr>
              <a:t> </a:t>
            </a:r>
            <a:r>
              <a:rPr lang="pt-BR" sz="2400" dirty="0" err="1" smtClean="0">
                <a:solidFill>
                  <a:srgbClr val="0000CC"/>
                </a:solidFill>
                <a:latin typeface="Comic Sans MS" charset="0"/>
                <a:ea typeface="Comic Sans MS" charset="0"/>
                <a:cs typeface="Comic Sans MS" charset="0"/>
              </a:rPr>
              <a:t>practice</a:t>
            </a:r>
            <a:r>
              <a:rPr lang="pt-BR" sz="2400" dirty="0" smtClean="0">
                <a:solidFill>
                  <a:srgbClr val="0000CC"/>
                </a:solidFill>
                <a:latin typeface="Comic Sans MS" charset="0"/>
                <a:ea typeface="Comic Sans MS" charset="0"/>
                <a:cs typeface="Comic Sans MS" charset="0"/>
              </a:rPr>
              <a:t> </a:t>
            </a:r>
            <a:r>
              <a:rPr lang="pt-BR" sz="2400" dirty="0" err="1" smtClean="0">
                <a:solidFill>
                  <a:srgbClr val="0000CC"/>
                </a:solidFill>
                <a:latin typeface="Comic Sans MS" charset="0"/>
                <a:ea typeface="Comic Sans MS" charset="0"/>
                <a:cs typeface="Comic Sans MS" charset="0"/>
              </a:rPr>
              <a:t>and</a:t>
            </a:r>
            <a:r>
              <a:rPr lang="pt-BR" sz="2400" dirty="0" smtClean="0">
                <a:solidFill>
                  <a:srgbClr val="0000CC"/>
                </a:solidFill>
                <a:latin typeface="Comic Sans MS" charset="0"/>
                <a:ea typeface="Comic Sans MS" charset="0"/>
                <a:cs typeface="Comic Sans MS" charset="0"/>
              </a:rPr>
              <a:t> </a:t>
            </a:r>
            <a:r>
              <a:rPr lang="pt-BR" sz="2400" dirty="0" err="1" smtClean="0">
                <a:solidFill>
                  <a:srgbClr val="0000CC"/>
                </a:solidFill>
                <a:latin typeface="Comic Sans MS" charset="0"/>
                <a:ea typeface="Comic Sans MS" charset="0"/>
                <a:cs typeface="Comic Sans MS" charset="0"/>
              </a:rPr>
              <a:t>cultivate</a:t>
            </a:r>
            <a:r>
              <a:rPr lang="pt-BR" sz="2400" dirty="0" smtClean="0">
                <a:solidFill>
                  <a:srgbClr val="0000CC"/>
                </a:solidFill>
                <a:latin typeface="Comic Sans MS" charset="0"/>
                <a:ea typeface="Comic Sans MS" charset="0"/>
                <a:cs typeface="Comic Sans MS" charset="0"/>
              </a:rPr>
              <a:t>  </a:t>
            </a:r>
            <a:r>
              <a:rPr lang="pt-BR" sz="2400" dirty="0" err="1" smtClean="0">
                <a:solidFill>
                  <a:srgbClr val="0000CC"/>
                </a:solidFill>
                <a:latin typeface="Comic Sans MS" charset="0"/>
                <a:ea typeface="Comic Sans MS" charset="0"/>
                <a:cs typeface="Comic Sans MS" charset="0"/>
              </a:rPr>
              <a:t>understanding</a:t>
            </a:r>
            <a:r>
              <a:rPr lang="pt-BR" sz="2400" dirty="0" smtClean="0">
                <a:solidFill>
                  <a:srgbClr val="0000CC"/>
                </a:solidFill>
                <a:latin typeface="Comic Sans MS" charset="0"/>
                <a:ea typeface="Comic Sans MS" charset="0"/>
                <a:cs typeface="Comic Sans MS" charset="0"/>
              </a:rPr>
              <a:t> </a:t>
            </a:r>
            <a:r>
              <a:rPr lang="pt-BR" sz="2400" dirty="0" err="1" smtClean="0">
                <a:solidFill>
                  <a:srgbClr val="0000CC"/>
                </a:solidFill>
                <a:latin typeface="Comic Sans MS" charset="0"/>
                <a:ea typeface="Comic Sans MS" charset="0"/>
                <a:cs typeface="Comic Sans MS" charset="0"/>
              </a:rPr>
              <a:t>the</a:t>
            </a:r>
            <a:r>
              <a:rPr lang="pt-BR" sz="2400" dirty="0" smtClean="0">
                <a:solidFill>
                  <a:srgbClr val="0000CC"/>
                </a:solidFill>
                <a:latin typeface="Comic Sans MS" charset="0"/>
                <a:ea typeface="Comic Sans MS" charset="0"/>
                <a:cs typeface="Comic Sans MS" charset="0"/>
              </a:rPr>
              <a:t> </a:t>
            </a:r>
            <a:r>
              <a:rPr lang="pt-BR" sz="2400" dirty="0" err="1" smtClean="0">
                <a:solidFill>
                  <a:srgbClr val="0000CC"/>
                </a:solidFill>
                <a:latin typeface="Comic Sans MS" charset="0"/>
                <a:ea typeface="Comic Sans MS" charset="0"/>
                <a:cs typeface="Comic Sans MS" charset="0"/>
              </a:rPr>
              <a:t>intimate</a:t>
            </a:r>
            <a:r>
              <a:rPr lang="pt-BR" sz="2400" dirty="0" smtClean="0">
                <a:solidFill>
                  <a:srgbClr val="0000CC"/>
                </a:solidFill>
                <a:latin typeface="Comic Sans MS" charset="0"/>
                <a:ea typeface="Comic Sans MS" charset="0"/>
                <a:cs typeface="Comic Sans MS" charset="0"/>
              </a:rPr>
              <a:t>, </a:t>
            </a:r>
            <a:r>
              <a:rPr lang="pt-BR" sz="2400" dirty="0" err="1" smtClean="0">
                <a:solidFill>
                  <a:srgbClr val="FF0000"/>
                </a:solidFill>
                <a:latin typeface="Comic Sans MS" charset="0"/>
                <a:ea typeface="Comic Sans MS" charset="0"/>
                <a:cs typeface="Comic Sans MS" charset="0"/>
              </a:rPr>
              <a:t>necessary</a:t>
            </a:r>
            <a:r>
              <a:rPr lang="pt-BR" sz="2400" dirty="0" smtClean="0">
                <a:solidFill>
                  <a:srgbClr val="FF0000"/>
                </a:solidFill>
                <a:latin typeface="Comic Sans MS" charset="0"/>
                <a:ea typeface="Comic Sans MS" charset="0"/>
                <a:cs typeface="Comic Sans MS" charset="0"/>
              </a:rPr>
              <a:t> connection </a:t>
            </a:r>
            <a:r>
              <a:rPr lang="pt-BR" sz="2400" dirty="0" err="1" smtClean="0">
                <a:solidFill>
                  <a:srgbClr val="FF0000"/>
                </a:solidFill>
                <a:latin typeface="Comic Sans MS" charset="0"/>
                <a:ea typeface="Comic Sans MS" charset="0"/>
                <a:cs typeface="Comic Sans MS" charset="0"/>
              </a:rPr>
              <a:t>of</a:t>
            </a:r>
            <a:r>
              <a:rPr lang="pt-BR" sz="2400" dirty="0" smtClean="0">
                <a:solidFill>
                  <a:srgbClr val="FF0000"/>
                </a:solidFill>
                <a:latin typeface="Comic Sans MS" charset="0"/>
                <a:ea typeface="Comic Sans MS" charset="0"/>
                <a:cs typeface="Comic Sans MS" charset="0"/>
              </a:rPr>
              <a:t> </a:t>
            </a:r>
            <a:r>
              <a:rPr lang="pt-BR" sz="2400" dirty="0" err="1" smtClean="0">
                <a:solidFill>
                  <a:srgbClr val="FF0000"/>
                </a:solidFill>
                <a:latin typeface="Comic Sans MS" charset="0"/>
                <a:ea typeface="Comic Sans MS" charset="0"/>
                <a:cs typeface="Comic Sans MS" charset="0"/>
              </a:rPr>
              <a:t>all</a:t>
            </a:r>
            <a:r>
              <a:rPr lang="pt-BR" sz="2400" dirty="0" smtClean="0">
                <a:solidFill>
                  <a:srgbClr val="FF0000"/>
                </a:solidFill>
                <a:latin typeface="Comic Sans MS" charset="0"/>
                <a:ea typeface="Comic Sans MS" charset="0"/>
                <a:cs typeface="Comic Sans MS" charset="0"/>
              </a:rPr>
              <a:t> </a:t>
            </a:r>
            <a:r>
              <a:rPr lang="pt-BR" sz="2400" dirty="0" err="1" smtClean="0">
                <a:solidFill>
                  <a:srgbClr val="FF0000"/>
                </a:solidFill>
                <a:latin typeface="Comic Sans MS" charset="0"/>
                <a:ea typeface="Comic Sans MS" charset="0"/>
                <a:cs typeface="Comic Sans MS" charset="0"/>
              </a:rPr>
              <a:t>things</a:t>
            </a:r>
            <a:r>
              <a:rPr lang="pt-BR" sz="2400" dirty="0" smtClean="0">
                <a:solidFill>
                  <a:srgbClr val="FF0000"/>
                </a:solidFill>
                <a:latin typeface="Comic Sans MS" charset="0"/>
                <a:ea typeface="Comic Sans MS" charset="0"/>
                <a:cs typeface="Comic Sans MS" charset="0"/>
              </a:rPr>
              <a:t> to </a:t>
            </a:r>
            <a:r>
              <a:rPr lang="pt-BR" sz="2400" dirty="0" err="1" smtClean="0">
                <a:solidFill>
                  <a:srgbClr val="FF0000"/>
                </a:solidFill>
                <a:latin typeface="Comic Sans MS" charset="0"/>
                <a:ea typeface="Comic Sans MS" charset="0"/>
                <a:cs typeface="Comic Sans MS" charset="0"/>
              </a:rPr>
              <a:t>each</a:t>
            </a:r>
            <a:r>
              <a:rPr lang="pt-BR" sz="2400" dirty="0" smtClean="0">
                <a:solidFill>
                  <a:srgbClr val="FF0000"/>
                </a:solidFill>
                <a:latin typeface="Comic Sans MS" charset="0"/>
                <a:ea typeface="Comic Sans MS" charset="0"/>
                <a:cs typeface="Comic Sans MS" charset="0"/>
              </a:rPr>
              <a:t> </a:t>
            </a:r>
            <a:r>
              <a:rPr lang="pt-BR" sz="2400" dirty="0" err="1" smtClean="0">
                <a:solidFill>
                  <a:srgbClr val="FF0000"/>
                </a:solidFill>
                <a:latin typeface="Comic Sans MS" charset="0"/>
                <a:ea typeface="Comic Sans MS" charset="0"/>
                <a:cs typeface="Comic Sans MS" charset="0"/>
              </a:rPr>
              <a:t>other</a:t>
            </a:r>
            <a:r>
              <a:rPr lang="pt-BR" sz="2400" dirty="0" smtClean="0">
                <a:solidFill>
                  <a:srgbClr val="0000CC"/>
                </a:solidFill>
                <a:latin typeface="Comic Sans MS" charset="0"/>
                <a:ea typeface="Comic Sans MS" charset="0"/>
                <a:cs typeface="Comic Sans MS" charset="0"/>
              </a:rPr>
              <a:t>” (p.117)</a:t>
            </a:r>
            <a:endParaRPr lang="pt-BR" sz="2400" dirty="0">
              <a:solidFill>
                <a:srgbClr val="0000CC"/>
              </a:solidFill>
              <a:latin typeface="Comic Sans MS" charset="0"/>
              <a:ea typeface="Comic Sans MS" charset="0"/>
              <a:cs typeface="Comic Sans MS" charset="0"/>
            </a:endParaRPr>
          </a:p>
        </p:txBody>
      </p:sp>
    </p:spTree>
    <p:extLst>
      <p:ext uri="{BB962C8B-B14F-4D97-AF65-F5344CB8AC3E}">
        <p14:creationId xmlns:p14="http://schemas.microsoft.com/office/powerpoint/2010/main" val="10222855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6516217" y="5796553"/>
            <a:ext cx="2160239" cy="584775"/>
          </a:xfrm>
          <a:prstGeom prst="rect">
            <a:avLst/>
          </a:prstGeom>
          <a:noFill/>
        </p:spPr>
        <p:txBody>
          <a:bodyPr wrap="square" rtlCol="0">
            <a:spAutoFit/>
          </a:bodyPr>
          <a:lstStyle/>
          <a:p>
            <a:r>
              <a:rPr lang="pt-BR" sz="3200" dirty="0" smtClean="0">
                <a:latin typeface="Arial Black" pitchFamily="34" charset="0"/>
              </a:rPr>
              <a:t>#</a:t>
            </a:r>
            <a:r>
              <a:rPr lang="pt-BR" sz="3200" dirty="0" err="1" smtClean="0">
                <a:latin typeface="Arial Black" pitchFamily="34" charset="0"/>
              </a:rPr>
              <a:t>eleNÃO</a:t>
            </a:r>
            <a:endParaRPr lang="pt-BR" sz="3200" dirty="0">
              <a:latin typeface="Arial Black" pitchFamily="34" charset="0"/>
            </a:endParaRPr>
          </a:p>
        </p:txBody>
      </p:sp>
      <p:sp>
        <p:nvSpPr>
          <p:cNvPr id="6" name="CaixaDeTexto 5"/>
          <p:cNvSpPr txBox="1"/>
          <p:nvPr/>
        </p:nvSpPr>
        <p:spPr>
          <a:xfrm>
            <a:off x="532263" y="2996952"/>
            <a:ext cx="8325134" cy="1015663"/>
          </a:xfrm>
          <a:prstGeom prst="rect">
            <a:avLst/>
          </a:prstGeom>
          <a:noFill/>
        </p:spPr>
        <p:txBody>
          <a:bodyPr wrap="square" rtlCol="0">
            <a:spAutoFit/>
          </a:bodyPr>
          <a:lstStyle/>
          <a:p>
            <a:r>
              <a:rPr lang="pt-BR" sz="6000" dirty="0" smtClean="0">
                <a:solidFill>
                  <a:srgbClr val="0000CC"/>
                </a:solidFill>
                <a:latin typeface="Arial Black" pitchFamily="34" charset="0"/>
              </a:rPr>
              <a:t>MUITO OBRIGADO!</a:t>
            </a:r>
            <a:endParaRPr lang="pt-BR" sz="6000" dirty="0">
              <a:solidFill>
                <a:srgbClr val="0000CC"/>
              </a:solidFill>
              <a:latin typeface="Arial Black"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683568" y="620688"/>
            <a:ext cx="7560840" cy="523220"/>
          </a:xfrm>
          <a:prstGeom prst="rect">
            <a:avLst/>
          </a:prstGeom>
          <a:noFill/>
        </p:spPr>
        <p:txBody>
          <a:bodyPr wrap="square" rtlCol="0">
            <a:spAutoFit/>
          </a:bodyPr>
          <a:lstStyle/>
          <a:p>
            <a:r>
              <a:rPr lang="pt-BR" sz="2800" dirty="0" smtClean="0">
                <a:solidFill>
                  <a:srgbClr val="0000CC"/>
                </a:solidFill>
                <a:latin typeface="Arial Black" pitchFamily="34" charset="0"/>
              </a:rPr>
              <a:t>O que são </a:t>
            </a:r>
            <a:r>
              <a:rPr lang="pt-BR" sz="2800" dirty="0" smtClean="0">
                <a:solidFill>
                  <a:srgbClr val="0000CC"/>
                </a:solidFill>
                <a:latin typeface="Arial Black" pitchFamily="34" charset="0"/>
                <a:hlinkClick r:id="rId3" action="ppaction://hlinksldjump"/>
              </a:rPr>
              <a:t>INSTITUIÇÕES</a:t>
            </a:r>
            <a:r>
              <a:rPr lang="pt-BR" sz="2800" dirty="0" smtClean="0">
                <a:solidFill>
                  <a:srgbClr val="0000CC"/>
                </a:solidFill>
                <a:latin typeface="Arial Black" pitchFamily="34" charset="0"/>
              </a:rPr>
              <a:t>?</a:t>
            </a:r>
            <a:endParaRPr lang="pt-BR" sz="2800" dirty="0">
              <a:solidFill>
                <a:srgbClr val="0000CC"/>
              </a:solidFill>
              <a:latin typeface="Arial Black" pitchFamily="34" charset="0"/>
            </a:endParaRPr>
          </a:p>
        </p:txBody>
      </p:sp>
      <p:sp>
        <p:nvSpPr>
          <p:cNvPr id="5" name="CaixaDeTexto 4"/>
          <p:cNvSpPr txBox="1"/>
          <p:nvPr/>
        </p:nvSpPr>
        <p:spPr>
          <a:xfrm>
            <a:off x="1569493" y="1340768"/>
            <a:ext cx="6823880" cy="830997"/>
          </a:xfrm>
          <a:prstGeom prst="rect">
            <a:avLst/>
          </a:prstGeom>
          <a:noFill/>
        </p:spPr>
        <p:txBody>
          <a:bodyPr wrap="square" rtlCol="0">
            <a:spAutoFit/>
          </a:bodyPr>
          <a:lstStyle/>
          <a:p>
            <a:pPr marL="342900" indent="-342900">
              <a:buFont typeface="Arial" panose="020B0604020202020204" pitchFamily="34" charset="0"/>
              <a:buChar char="•"/>
            </a:pPr>
            <a:r>
              <a:rPr lang="pt-BR" sz="2400" dirty="0" smtClean="0">
                <a:solidFill>
                  <a:prstClr val="black"/>
                </a:solidFill>
              </a:rPr>
              <a:t>são sistemas de regras sociais estabelecidas que estruturam interações sociais</a:t>
            </a:r>
            <a:endParaRPr lang="pt-BR" sz="2400" dirty="0">
              <a:solidFill>
                <a:prstClr val="black"/>
              </a:solidFill>
            </a:endParaRPr>
          </a:p>
        </p:txBody>
      </p:sp>
      <p:sp>
        <p:nvSpPr>
          <p:cNvPr id="6" name="CaixaDeTexto 5"/>
          <p:cNvSpPr txBox="1"/>
          <p:nvPr/>
        </p:nvSpPr>
        <p:spPr>
          <a:xfrm>
            <a:off x="899592" y="2420888"/>
            <a:ext cx="7632848" cy="400110"/>
          </a:xfrm>
          <a:prstGeom prst="rect">
            <a:avLst/>
          </a:prstGeom>
          <a:noFill/>
        </p:spPr>
        <p:txBody>
          <a:bodyPr wrap="square" rtlCol="0">
            <a:spAutoFit/>
          </a:bodyPr>
          <a:lstStyle/>
          <a:p>
            <a:r>
              <a:rPr lang="pt-BR" sz="2000" dirty="0" smtClean="0">
                <a:solidFill>
                  <a:srgbClr val="0000CC"/>
                </a:solidFill>
              </a:rPr>
              <a:t>Ex.: dinheiro, leis, pesos e medidas, etiqueta à mesa, empresas,...</a:t>
            </a:r>
            <a:endParaRPr lang="pt-BR" sz="2000" dirty="0">
              <a:solidFill>
                <a:srgbClr val="0000CC"/>
              </a:solidFill>
            </a:endParaRPr>
          </a:p>
        </p:txBody>
      </p:sp>
      <p:sp>
        <p:nvSpPr>
          <p:cNvPr id="7" name="CaixaDeTexto 6"/>
          <p:cNvSpPr txBox="1"/>
          <p:nvPr/>
        </p:nvSpPr>
        <p:spPr>
          <a:xfrm>
            <a:off x="7115150" y="2845926"/>
            <a:ext cx="1581175" cy="338554"/>
          </a:xfrm>
          <a:prstGeom prst="rect">
            <a:avLst/>
          </a:prstGeom>
          <a:noFill/>
        </p:spPr>
        <p:txBody>
          <a:bodyPr wrap="square" rtlCol="0">
            <a:spAutoFit/>
          </a:bodyPr>
          <a:lstStyle/>
          <a:p>
            <a:r>
              <a:rPr lang="pt-BR" sz="1600" dirty="0" err="1" smtClean="0">
                <a:solidFill>
                  <a:prstClr val="black"/>
                </a:solidFill>
              </a:rPr>
              <a:t>Hodgson</a:t>
            </a:r>
            <a:r>
              <a:rPr lang="pt-BR" sz="1600" dirty="0" smtClean="0">
                <a:solidFill>
                  <a:prstClr val="black"/>
                </a:solidFill>
              </a:rPr>
              <a:t> (2006)</a:t>
            </a:r>
            <a:endParaRPr lang="pt-BR" sz="1600" dirty="0">
              <a:solidFill>
                <a:prstClr val="black"/>
              </a:solidFill>
            </a:endParaRPr>
          </a:p>
        </p:txBody>
      </p:sp>
      <p:sp>
        <p:nvSpPr>
          <p:cNvPr id="8" name="CaixaDeTexto 7"/>
          <p:cNvSpPr txBox="1"/>
          <p:nvPr/>
        </p:nvSpPr>
        <p:spPr>
          <a:xfrm>
            <a:off x="1569493" y="3429000"/>
            <a:ext cx="6823880" cy="1938992"/>
          </a:xfrm>
          <a:prstGeom prst="rect">
            <a:avLst/>
          </a:prstGeom>
          <a:noFill/>
        </p:spPr>
        <p:txBody>
          <a:bodyPr wrap="square" rtlCol="0">
            <a:spAutoFit/>
          </a:bodyPr>
          <a:lstStyle/>
          <a:p>
            <a:pPr marL="342900" indent="-342900">
              <a:buFont typeface="Arial" panose="020B0604020202020204" pitchFamily="34" charset="0"/>
              <a:buChar char="•"/>
            </a:pPr>
            <a:r>
              <a:rPr lang="pt-BR" sz="2400" dirty="0" smtClean="0">
                <a:solidFill>
                  <a:prstClr val="black"/>
                </a:solidFill>
              </a:rPr>
              <a:t>são invenções que estabelecem normas, regras (de jogos), regulações, políticas, etc.</a:t>
            </a:r>
          </a:p>
          <a:p>
            <a:pPr marL="342900" indent="-342900">
              <a:buFont typeface="Arial" panose="020B0604020202020204" pitchFamily="34" charset="0"/>
              <a:buChar char="•"/>
            </a:pPr>
            <a:endParaRPr lang="pt-BR" sz="2400" dirty="0" smtClean="0">
              <a:solidFill>
                <a:prstClr val="black"/>
              </a:solidFill>
            </a:endParaRPr>
          </a:p>
          <a:p>
            <a:pPr marL="342900" indent="-342900">
              <a:buFont typeface="Arial" panose="020B0604020202020204" pitchFamily="34" charset="0"/>
              <a:buChar char="•"/>
            </a:pPr>
            <a:r>
              <a:rPr lang="pt-BR" sz="2400" dirty="0" smtClean="0">
                <a:solidFill>
                  <a:prstClr val="black"/>
                </a:solidFill>
              </a:rPr>
              <a:t>“as restrições que moldam a interação humana” (North, 2018)</a:t>
            </a:r>
            <a:endParaRPr lang="pt-BR" sz="2400" dirty="0">
              <a:solidFill>
                <a:prstClr val="black"/>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955" r="16841"/>
          <a:stretch/>
        </p:blipFill>
        <p:spPr bwMode="auto">
          <a:xfrm>
            <a:off x="1" y="2517"/>
            <a:ext cx="9152626" cy="685548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2570672" y="2492896"/>
            <a:ext cx="4157931" cy="1938992"/>
          </a:xfrm>
          <a:prstGeom prst="rect">
            <a:avLst/>
          </a:prstGeom>
          <a:noFill/>
        </p:spPr>
        <p:txBody>
          <a:bodyPr wrap="square" rtlCol="0">
            <a:spAutoFit/>
          </a:bodyPr>
          <a:lstStyle/>
          <a:p>
            <a:r>
              <a:rPr lang="pt-BR" sz="2400" b="1" dirty="0" smtClean="0">
                <a:solidFill>
                  <a:srgbClr val="663300"/>
                </a:solidFill>
                <a:hlinkClick r:id="rId4" action="ppaction://hlinksldjump"/>
              </a:rPr>
              <a:t>GOVERNANÇA</a:t>
            </a:r>
            <a:r>
              <a:rPr lang="pt-BR" sz="2400" dirty="0" smtClean="0"/>
              <a:t>: a totalidade dos mecanismos e instrumentos disponíveis para direcionar e influenciar a sociedade em uma dada direção</a:t>
            </a:r>
            <a:endParaRPr lang="pt-BR" sz="2400" dirty="0"/>
          </a:p>
        </p:txBody>
      </p:sp>
    </p:spTree>
    <p:extLst>
      <p:ext uri="{BB962C8B-B14F-4D97-AF65-F5344CB8AC3E}">
        <p14:creationId xmlns:p14="http://schemas.microsoft.com/office/powerpoint/2010/main" val="13794393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2" descr="Resultado de imagem para o dia depois de amanhÃ£"/>
          <p:cNvPicPr>
            <a:picLocks noChangeAspect="1" noChangeArrowheads="1"/>
          </p:cNvPicPr>
          <p:nvPr/>
        </p:nvPicPr>
        <p:blipFill>
          <a:blip r:embed="rId2" cstate="print"/>
          <a:srcRect/>
          <a:stretch>
            <a:fillRect/>
          </a:stretch>
        </p:blipFill>
        <p:spPr bwMode="auto">
          <a:xfrm>
            <a:off x="2351141" y="25053"/>
            <a:ext cx="4468862" cy="6703293"/>
          </a:xfrm>
          <a:prstGeom prst="rect">
            <a:avLst/>
          </a:prstGeom>
          <a:noFill/>
        </p:spPr>
      </p:pic>
      <p:sp>
        <p:nvSpPr>
          <p:cNvPr id="5" name="Retângulo 4"/>
          <p:cNvSpPr/>
          <p:nvPr/>
        </p:nvSpPr>
        <p:spPr>
          <a:xfrm>
            <a:off x="1431068" y="5373805"/>
            <a:ext cx="6605516" cy="13511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p:cNvSpPr txBox="1"/>
          <p:nvPr/>
        </p:nvSpPr>
        <p:spPr>
          <a:xfrm>
            <a:off x="1937192" y="5448126"/>
            <a:ext cx="5296760" cy="1077218"/>
          </a:xfrm>
          <a:prstGeom prst="rect">
            <a:avLst/>
          </a:prstGeom>
          <a:noFill/>
        </p:spPr>
        <p:txBody>
          <a:bodyPr wrap="square" rtlCol="0">
            <a:spAutoFit/>
          </a:bodyPr>
          <a:lstStyle/>
          <a:p>
            <a:pPr algn="ctr"/>
            <a:r>
              <a:rPr lang="pt-BR" sz="3200" dirty="0" smtClean="0">
                <a:solidFill>
                  <a:srgbClr val="800000"/>
                </a:solidFill>
                <a:latin typeface="Arial Black" pitchFamily="34" charset="0"/>
              </a:rPr>
              <a:t>O FILME, É FICÇÃO;</a:t>
            </a:r>
          </a:p>
          <a:p>
            <a:pPr algn="ctr"/>
            <a:r>
              <a:rPr lang="pt-BR" sz="3200" dirty="0" smtClean="0">
                <a:solidFill>
                  <a:srgbClr val="800000"/>
                </a:solidFill>
                <a:latin typeface="Arial Black" pitchFamily="34" charset="0"/>
              </a:rPr>
              <a:t>JÁ O ANTROPOCENO...</a:t>
            </a:r>
            <a:endParaRPr lang="pt-BR" sz="3200" dirty="0">
              <a:solidFill>
                <a:srgbClr val="800000"/>
              </a:solidFill>
              <a:latin typeface="Arial Black"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http://www.cwdjr.net/geometric/goldframe.gif"/>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7" name="CaixaDeTexto 6"/>
          <p:cNvSpPr txBox="1"/>
          <p:nvPr/>
        </p:nvSpPr>
        <p:spPr>
          <a:xfrm>
            <a:off x="1048736" y="877094"/>
            <a:ext cx="6907640" cy="954107"/>
          </a:xfrm>
          <a:prstGeom prst="rect">
            <a:avLst/>
          </a:prstGeom>
          <a:noFill/>
        </p:spPr>
        <p:txBody>
          <a:bodyPr wrap="square" rtlCol="0">
            <a:spAutoFit/>
          </a:bodyPr>
          <a:lstStyle/>
          <a:p>
            <a:pPr algn="ctr"/>
            <a:r>
              <a:rPr lang="pt-BR" sz="2800" dirty="0" smtClean="0">
                <a:solidFill>
                  <a:srgbClr val="CC9900"/>
                </a:solidFill>
                <a:latin typeface="Arial Black" pitchFamily="34" charset="0"/>
              </a:rPr>
              <a:t>O enquadramento do </a:t>
            </a:r>
            <a:r>
              <a:rPr lang="pt-BR" sz="2800" dirty="0" err="1" smtClean="0">
                <a:solidFill>
                  <a:srgbClr val="CC9900"/>
                </a:solidFill>
                <a:latin typeface="Arial Black" pitchFamily="34" charset="0"/>
              </a:rPr>
              <a:t>Antropoceno</a:t>
            </a:r>
            <a:r>
              <a:rPr lang="pt-BR" sz="2800" dirty="0" smtClean="0">
                <a:solidFill>
                  <a:srgbClr val="CC9900"/>
                </a:solidFill>
                <a:latin typeface="Arial Black" pitchFamily="34" charset="0"/>
              </a:rPr>
              <a:t/>
            </a:r>
            <a:br>
              <a:rPr lang="pt-BR" sz="2800" dirty="0" smtClean="0">
                <a:solidFill>
                  <a:srgbClr val="CC9900"/>
                </a:solidFill>
                <a:latin typeface="Arial Black" pitchFamily="34" charset="0"/>
              </a:rPr>
            </a:br>
            <a:r>
              <a:rPr lang="pt-BR" sz="2800" dirty="0" smtClean="0">
                <a:solidFill>
                  <a:srgbClr val="CC9900"/>
                </a:solidFill>
                <a:latin typeface="Arial Black" pitchFamily="34" charset="0"/>
              </a:rPr>
              <a:t>e seus desafios</a:t>
            </a:r>
            <a:endParaRPr lang="pt-BR" sz="2800" b="1" dirty="0">
              <a:solidFill>
                <a:srgbClr val="CC9900"/>
              </a:solidFill>
              <a:latin typeface="Arial Black" pitchFamily="34" charset="0"/>
            </a:endParaRPr>
          </a:p>
        </p:txBody>
      </p:sp>
      <p:grpSp>
        <p:nvGrpSpPr>
          <p:cNvPr id="2" name="Grupo 12"/>
          <p:cNvGrpSpPr/>
          <p:nvPr/>
        </p:nvGrpSpPr>
        <p:grpSpPr>
          <a:xfrm>
            <a:off x="656272" y="2060848"/>
            <a:ext cx="2587479" cy="3811900"/>
            <a:chOff x="3299807" y="1417300"/>
            <a:chExt cx="2587479" cy="3811900"/>
          </a:xfrm>
        </p:grpSpPr>
        <p:pic>
          <p:nvPicPr>
            <p:cNvPr id="1026" name="Picture 2" descr="http://dolly.jorgensenweb.net/nordicnature/wp-content/uploads/2013/03/anthropocene_economis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9807" y="1417300"/>
              <a:ext cx="2587479" cy="3427808"/>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p:cNvSpPr txBox="1"/>
            <p:nvPr/>
          </p:nvSpPr>
          <p:spPr>
            <a:xfrm>
              <a:off x="3657442" y="4890646"/>
              <a:ext cx="1872208" cy="338554"/>
            </a:xfrm>
            <a:prstGeom prst="rect">
              <a:avLst/>
            </a:prstGeom>
            <a:noFill/>
          </p:spPr>
          <p:txBody>
            <a:bodyPr wrap="square" rtlCol="0">
              <a:spAutoFit/>
            </a:bodyPr>
            <a:lstStyle/>
            <a:p>
              <a:r>
                <a:rPr lang="pt-BR" sz="1600" dirty="0" smtClean="0">
                  <a:latin typeface="Arial Black" pitchFamily="34" charset="0"/>
                </a:rPr>
                <a:t>(28 Maio 2011)</a:t>
              </a:r>
              <a:endParaRPr lang="pt-BR" sz="1600" dirty="0">
                <a:latin typeface="Arial Black" pitchFamily="34" charset="0"/>
              </a:endParaRPr>
            </a:p>
          </p:txBody>
        </p:sp>
      </p:grpSp>
      <p:grpSp>
        <p:nvGrpSpPr>
          <p:cNvPr id="3" name="Grupo 13"/>
          <p:cNvGrpSpPr/>
          <p:nvPr/>
        </p:nvGrpSpPr>
        <p:grpSpPr>
          <a:xfrm>
            <a:off x="3300350" y="2060848"/>
            <a:ext cx="2546734" cy="3811900"/>
            <a:chOff x="5931583" y="1417300"/>
            <a:chExt cx="2546734" cy="3811900"/>
          </a:xfrm>
        </p:grpSpPr>
        <p:pic>
          <p:nvPicPr>
            <p:cNvPr id="5" name="Imagem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1583" y="1417300"/>
              <a:ext cx="2546734" cy="3419204"/>
            </a:xfrm>
            <a:prstGeom prst="rect">
              <a:avLst/>
            </a:prstGeom>
          </p:spPr>
        </p:pic>
        <p:sp>
          <p:nvSpPr>
            <p:cNvPr id="11" name="CaixaDeTexto 10"/>
            <p:cNvSpPr txBox="1"/>
            <p:nvPr/>
          </p:nvSpPr>
          <p:spPr>
            <a:xfrm>
              <a:off x="6412862" y="4890646"/>
              <a:ext cx="1584176" cy="338554"/>
            </a:xfrm>
            <a:prstGeom prst="rect">
              <a:avLst/>
            </a:prstGeom>
            <a:noFill/>
          </p:spPr>
          <p:txBody>
            <a:bodyPr wrap="square" rtlCol="0">
              <a:spAutoFit/>
            </a:bodyPr>
            <a:lstStyle/>
            <a:p>
              <a:r>
                <a:rPr lang="pt-BR" sz="1600" dirty="0" smtClean="0">
                  <a:latin typeface="Arial Black" pitchFamily="34" charset="0"/>
                </a:rPr>
                <a:t>( Abril 2014)</a:t>
              </a:r>
              <a:endParaRPr lang="pt-BR" sz="1600" dirty="0">
                <a:latin typeface="Arial Black" pitchFamily="34" charset="0"/>
              </a:endParaRPr>
            </a:p>
          </p:txBody>
        </p:sp>
      </p:grpSp>
      <p:grpSp>
        <p:nvGrpSpPr>
          <p:cNvPr id="4" name="Grupo 14"/>
          <p:cNvGrpSpPr/>
          <p:nvPr/>
        </p:nvGrpSpPr>
        <p:grpSpPr>
          <a:xfrm>
            <a:off x="5903684" y="2060848"/>
            <a:ext cx="2601460" cy="3811900"/>
            <a:chOff x="654050" y="1417300"/>
            <a:chExt cx="2601460" cy="3811900"/>
          </a:xfrm>
        </p:grpSpPr>
        <p:pic>
          <p:nvPicPr>
            <p:cNvPr id="16" name="Imagem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4050" y="1417300"/>
              <a:ext cx="2601460" cy="3423856"/>
            </a:xfrm>
            <a:prstGeom prst="rect">
              <a:avLst/>
            </a:prstGeom>
          </p:spPr>
        </p:pic>
        <p:sp>
          <p:nvSpPr>
            <p:cNvPr id="17" name="CaixaDeTexto 16"/>
            <p:cNvSpPr txBox="1"/>
            <p:nvPr/>
          </p:nvSpPr>
          <p:spPr>
            <a:xfrm>
              <a:off x="946668" y="4890646"/>
              <a:ext cx="2016224" cy="338554"/>
            </a:xfrm>
            <a:prstGeom prst="rect">
              <a:avLst/>
            </a:prstGeom>
            <a:noFill/>
          </p:spPr>
          <p:txBody>
            <a:bodyPr wrap="square" rtlCol="0">
              <a:spAutoFit/>
            </a:bodyPr>
            <a:lstStyle/>
            <a:p>
              <a:r>
                <a:rPr lang="pt-BR" sz="1600" dirty="0" smtClean="0">
                  <a:latin typeface="Arial Black" pitchFamily="34" charset="0"/>
                </a:rPr>
                <a:t>(12 Março 2015)</a:t>
              </a:r>
              <a:endParaRPr lang="pt-BR" sz="1600" dirty="0">
                <a:latin typeface="Arial Black" pitchFamily="34" charset="0"/>
              </a:endParaRPr>
            </a:p>
          </p:txBody>
        </p:sp>
      </p:grpSp>
    </p:spTree>
    <p:extLst>
      <p:ext uri="{BB962C8B-B14F-4D97-AF65-F5344CB8AC3E}">
        <p14:creationId xmlns:p14="http://schemas.microsoft.com/office/powerpoint/2010/main" val="39048401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204714" y="649690"/>
            <a:ext cx="8768185" cy="6070913"/>
            <a:chOff x="204714" y="146598"/>
            <a:chExt cx="8768185" cy="6593055"/>
          </a:xfrm>
        </p:grpSpPr>
        <p:pic>
          <p:nvPicPr>
            <p:cNvPr id="5" name="Picture 2" descr="Resultado de imagem para há mundo por vir"/>
            <p:cNvPicPr>
              <a:picLocks noChangeAspect="1" noChangeArrowheads="1"/>
            </p:cNvPicPr>
            <p:nvPr/>
          </p:nvPicPr>
          <p:blipFill>
            <a:blip r:embed="rId3" cstate="print"/>
            <a:srcRect/>
            <a:stretch>
              <a:fillRect/>
            </a:stretch>
          </p:blipFill>
          <p:spPr bwMode="auto">
            <a:xfrm>
              <a:off x="204714" y="146598"/>
              <a:ext cx="4394049" cy="6593055"/>
            </a:xfrm>
            <a:prstGeom prst="rect">
              <a:avLst/>
            </a:prstGeom>
            <a:noFill/>
          </p:spPr>
        </p:pic>
        <p:pic>
          <p:nvPicPr>
            <p:cNvPr id="93188" name="Picture 4" descr="Resultado de imagem para no tempo das catastrofes stengers"/>
            <p:cNvPicPr>
              <a:picLocks noChangeAspect="1" noChangeArrowheads="1"/>
            </p:cNvPicPr>
            <p:nvPr/>
          </p:nvPicPr>
          <p:blipFill>
            <a:blip r:embed="rId4" cstate="print"/>
            <a:srcRect/>
            <a:stretch>
              <a:fillRect/>
            </a:stretch>
          </p:blipFill>
          <p:spPr bwMode="auto">
            <a:xfrm>
              <a:off x="4686649" y="148142"/>
              <a:ext cx="4286250" cy="6572251"/>
            </a:xfrm>
            <a:prstGeom prst="rect">
              <a:avLst/>
            </a:prstGeom>
            <a:noFill/>
          </p:spPr>
        </p:pic>
      </p:grpSp>
      <p:sp>
        <p:nvSpPr>
          <p:cNvPr id="6" name="CaixaDeTexto 5"/>
          <p:cNvSpPr txBox="1"/>
          <p:nvPr/>
        </p:nvSpPr>
        <p:spPr>
          <a:xfrm>
            <a:off x="268326" y="188640"/>
            <a:ext cx="8640960" cy="400110"/>
          </a:xfrm>
          <a:prstGeom prst="rect">
            <a:avLst/>
          </a:prstGeom>
          <a:noFill/>
        </p:spPr>
        <p:txBody>
          <a:bodyPr wrap="square" rtlCol="0">
            <a:spAutoFit/>
          </a:bodyPr>
          <a:lstStyle/>
          <a:p>
            <a:r>
              <a:rPr lang="pt-BR" sz="2000" dirty="0" smtClean="0">
                <a:solidFill>
                  <a:srgbClr val="0000CC"/>
                </a:solidFill>
                <a:latin typeface="Arial Black" pitchFamily="34" charset="0"/>
              </a:rPr>
              <a:t>As causas (</a:t>
            </a:r>
            <a:r>
              <a:rPr lang="pt-BR" sz="2000" dirty="0" err="1" smtClean="0">
                <a:solidFill>
                  <a:srgbClr val="0000CC"/>
                </a:solidFill>
                <a:latin typeface="Arial Black" pitchFamily="34" charset="0"/>
              </a:rPr>
              <a:t>antrópicas</a:t>
            </a:r>
            <a:r>
              <a:rPr lang="pt-BR" sz="2000" dirty="0" smtClean="0">
                <a:solidFill>
                  <a:srgbClr val="0000CC"/>
                </a:solidFill>
                <a:latin typeface="Arial Black" pitchFamily="34" charset="0"/>
              </a:rPr>
              <a:t>) e as consequências (catastróficas)...</a:t>
            </a:r>
            <a:endParaRPr lang="pt-BR" sz="2000" dirty="0">
              <a:solidFill>
                <a:srgbClr val="0000CC"/>
              </a:solidFill>
              <a:latin typeface="Arial Black"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107503" y="405825"/>
            <a:ext cx="8814363" cy="430887"/>
          </a:xfrm>
          <a:prstGeom prst="rect">
            <a:avLst/>
          </a:prstGeom>
          <a:noFill/>
        </p:spPr>
        <p:txBody>
          <a:bodyPr wrap="square" rtlCol="0">
            <a:spAutoFit/>
          </a:bodyPr>
          <a:lstStyle/>
          <a:p>
            <a:pPr algn="ctr"/>
            <a:r>
              <a:rPr lang="pt-BR" sz="2200" dirty="0" smtClean="0">
                <a:solidFill>
                  <a:srgbClr val="FF0000"/>
                </a:solidFill>
                <a:latin typeface="Arial Black" pitchFamily="34" charset="0"/>
              </a:rPr>
              <a:t>Considerando as causas humanas da </a:t>
            </a:r>
            <a:r>
              <a:rPr lang="pt-BR" sz="2200" smtClean="0">
                <a:solidFill>
                  <a:srgbClr val="FF0000"/>
                </a:solidFill>
                <a:latin typeface="Arial Black" pitchFamily="34" charset="0"/>
              </a:rPr>
              <a:t>crise planetária</a:t>
            </a:r>
            <a:r>
              <a:rPr lang="pt-BR" sz="2200" dirty="0" smtClean="0">
                <a:solidFill>
                  <a:srgbClr val="FF0000"/>
                </a:solidFill>
                <a:latin typeface="Arial Black" pitchFamily="34" charset="0"/>
              </a:rPr>
              <a:t>:</a:t>
            </a:r>
            <a:endParaRPr lang="pt-BR" sz="2200" dirty="0">
              <a:solidFill>
                <a:srgbClr val="FF0000"/>
              </a:solidFill>
              <a:latin typeface="Arial Black" pitchFamily="34" charset="0"/>
            </a:endParaRPr>
          </a:p>
        </p:txBody>
      </p:sp>
      <p:sp>
        <p:nvSpPr>
          <p:cNvPr id="7" name="CaixaDeTexto 6"/>
          <p:cNvSpPr txBox="1"/>
          <p:nvPr/>
        </p:nvSpPr>
        <p:spPr>
          <a:xfrm>
            <a:off x="1259632" y="1010345"/>
            <a:ext cx="7488832" cy="3816429"/>
          </a:xfrm>
          <a:prstGeom prst="rect">
            <a:avLst/>
          </a:prstGeom>
          <a:noFill/>
        </p:spPr>
        <p:txBody>
          <a:bodyPr wrap="square" rtlCol="0">
            <a:spAutoFit/>
          </a:bodyPr>
          <a:lstStyle/>
          <a:p>
            <a:pPr marL="342900" indent="-342900">
              <a:buAutoNum type="arabicPeriod"/>
            </a:pPr>
            <a:r>
              <a:rPr lang="pt-BR" sz="2200" dirty="0" smtClean="0">
                <a:solidFill>
                  <a:srgbClr val="0000CC"/>
                </a:solidFill>
                <a:latin typeface="Arial Black" pitchFamily="34" charset="0"/>
              </a:rPr>
              <a:t>Temos como responder de maneira oportuna e efetiva?</a:t>
            </a:r>
          </a:p>
          <a:p>
            <a:pPr marL="342900" indent="-342900">
              <a:buAutoNum type="arabicPeriod"/>
            </a:pPr>
            <a:endParaRPr lang="pt-BR" sz="2200" dirty="0" smtClean="0">
              <a:solidFill>
                <a:srgbClr val="0000CC"/>
              </a:solidFill>
              <a:latin typeface="Arial Black" pitchFamily="34" charset="0"/>
            </a:endParaRPr>
          </a:p>
          <a:p>
            <a:pPr marL="342900" indent="-342900">
              <a:buAutoNum type="arabicPeriod"/>
            </a:pPr>
            <a:r>
              <a:rPr lang="pt-BR" sz="2200" dirty="0" smtClean="0">
                <a:solidFill>
                  <a:srgbClr val="0000CC"/>
                </a:solidFill>
                <a:latin typeface="Arial Black" pitchFamily="34" charset="0"/>
              </a:rPr>
              <a:t>Que tipos de resposta estamos pensando ou temos em mãos?</a:t>
            </a:r>
          </a:p>
          <a:p>
            <a:pPr marL="342900" indent="-342900">
              <a:buAutoNum type="arabicPeriod"/>
            </a:pPr>
            <a:endParaRPr lang="pt-BR" sz="2200" dirty="0" smtClean="0">
              <a:solidFill>
                <a:srgbClr val="0000CC"/>
              </a:solidFill>
              <a:latin typeface="Arial Black" pitchFamily="34" charset="0"/>
            </a:endParaRPr>
          </a:p>
          <a:p>
            <a:pPr marL="342900" indent="-342900">
              <a:buAutoNum type="arabicPeriod"/>
            </a:pPr>
            <a:r>
              <a:rPr lang="pt-BR" sz="2200" dirty="0" smtClean="0">
                <a:solidFill>
                  <a:srgbClr val="0000CC"/>
                </a:solidFill>
                <a:latin typeface="Arial Black" pitchFamily="34" charset="0"/>
              </a:rPr>
              <a:t>Essas respostas são responsáveis em direção a um futuro planetário incluindo seres humanos </a:t>
            </a:r>
            <a:r>
              <a:rPr lang="pt-BR" sz="2200" dirty="0" err="1" smtClean="0">
                <a:solidFill>
                  <a:srgbClr val="0000CC"/>
                </a:solidFill>
                <a:latin typeface="Arial Black" pitchFamily="34" charset="0"/>
              </a:rPr>
              <a:t>co-evoluindo</a:t>
            </a:r>
            <a:r>
              <a:rPr lang="pt-BR" sz="2200" dirty="0" smtClean="0">
                <a:solidFill>
                  <a:srgbClr val="0000CC"/>
                </a:solidFill>
                <a:latin typeface="Arial Black" pitchFamily="34" charset="0"/>
              </a:rPr>
              <a:t> com a biosfera, para promover bem-estar humano e planetário?  </a:t>
            </a:r>
            <a:endParaRPr lang="pt-BR" sz="2200" dirty="0">
              <a:solidFill>
                <a:srgbClr val="0000CC"/>
              </a:solidFill>
              <a:latin typeface="Arial Black" pitchFamily="34" charset="0"/>
            </a:endParaRPr>
          </a:p>
        </p:txBody>
      </p:sp>
      <p:sp>
        <p:nvSpPr>
          <p:cNvPr id="4" name="CaixaDeTexto 3"/>
          <p:cNvSpPr txBox="1"/>
          <p:nvPr/>
        </p:nvSpPr>
        <p:spPr>
          <a:xfrm>
            <a:off x="395536" y="5251847"/>
            <a:ext cx="8526331" cy="769441"/>
          </a:xfrm>
          <a:prstGeom prst="rect">
            <a:avLst/>
          </a:prstGeom>
          <a:noFill/>
        </p:spPr>
        <p:txBody>
          <a:bodyPr wrap="square" rtlCol="0">
            <a:spAutoFit/>
          </a:bodyPr>
          <a:lstStyle/>
          <a:p>
            <a:r>
              <a:rPr lang="pt-BR" dirty="0" smtClean="0"/>
              <a:t>“</a:t>
            </a:r>
            <a:r>
              <a:rPr lang="pt-BR" sz="2200" b="1" i="1" dirty="0" smtClean="0">
                <a:solidFill>
                  <a:srgbClr val="003300"/>
                </a:solidFill>
                <a:latin typeface="Comic Sans MS" pitchFamily="66" charset="0"/>
              </a:rPr>
              <a:t>Estamos totalmente mal preparados para produzir o tipo de resposta que sentimos que a nova situação pede</a:t>
            </a:r>
            <a:r>
              <a:rPr lang="pt-BR" dirty="0" smtClean="0"/>
              <a:t>” [I. </a:t>
            </a:r>
            <a:r>
              <a:rPr lang="pt-BR" dirty="0" err="1" smtClean="0"/>
              <a:t>Stengers</a:t>
            </a:r>
            <a:r>
              <a:rPr lang="pt-BR" dirty="0" smtClean="0"/>
              <a:t>, 2015]</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jeffmorrismediation.com/wp/wp-content/uploads/2014/07/mediator.png?bbc833"/>
          <p:cNvPicPr>
            <a:picLocks noChangeAspect="1" noChangeArrowheads="1"/>
          </p:cNvPicPr>
          <p:nvPr/>
        </p:nvPicPr>
        <p:blipFill>
          <a:blip r:embed="rId3" cstate="print"/>
          <a:srcRect/>
          <a:stretch>
            <a:fillRect/>
          </a:stretch>
        </p:blipFill>
        <p:spPr bwMode="auto">
          <a:xfrm>
            <a:off x="791569" y="997685"/>
            <a:ext cx="7847463" cy="5240509"/>
          </a:xfrm>
          <a:prstGeom prst="rect">
            <a:avLst/>
          </a:prstGeom>
          <a:noFill/>
        </p:spPr>
      </p:pic>
      <p:sp>
        <p:nvSpPr>
          <p:cNvPr id="5" name="CaixaDeTexto 4"/>
          <p:cNvSpPr txBox="1"/>
          <p:nvPr/>
        </p:nvSpPr>
        <p:spPr>
          <a:xfrm>
            <a:off x="968990" y="3956863"/>
            <a:ext cx="7707465" cy="1200329"/>
          </a:xfrm>
          <a:prstGeom prst="rect">
            <a:avLst/>
          </a:prstGeom>
          <a:noFill/>
        </p:spPr>
        <p:txBody>
          <a:bodyPr wrap="square" rtlCol="0">
            <a:spAutoFit/>
          </a:bodyPr>
          <a:lstStyle/>
          <a:p>
            <a:pPr algn="ctr"/>
            <a:r>
              <a:rPr lang="pt-BR" sz="2400" b="1" dirty="0" smtClean="0">
                <a:solidFill>
                  <a:srgbClr val="0066FF"/>
                </a:solidFill>
                <a:latin typeface="Arial Black" pitchFamily="34" charset="0"/>
                <a:hlinkClick r:id="rId4" action="ppaction://hlinksldjump"/>
              </a:rPr>
              <a:t>INSTITUIÇÕES</a:t>
            </a:r>
            <a:r>
              <a:rPr lang="pt-BR" sz="2400" dirty="0" smtClean="0">
                <a:latin typeface="Arial Black" pitchFamily="34" charset="0"/>
              </a:rPr>
              <a:t/>
            </a:r>
            <a:br>
              <a:rPr lang="pt-BR" sz="2400" dirty="0" smtClean="0">
                <a:latin typeface="Arial Black" pitchFamily="34" charset="0"/>
              </a:rPr>
            </a:br>
            <a:r>
              <a:rPr lang="pt-BR" sz="2400" dirty="0" smtClean="0">
                <a:latin typeface="Arial Black" pitchFamily="34" charset="0"/>
              </a:rPr>
              <a:t>mediam a dinâmica relacional entre sistemas sociais e biofísicos</a:t>
            </a:r>
            <a:endParaRPr lang="pt-BR" sz="2400" dirty="0">
              <a:latin typeface="Arial Black" pitchFamily="34" charset="0"/>
            </a:endParaRPr>
          </a:p>
        </p:txBody>
      </p:sp>
      <p:sp>
        <p:nvSpPr>
          <p:cNvPr id="6" name="CaixaDeTexto 5"/>
          <p:cNvSpPr txBox="1"/>
          <p:nvPr/>
        </p:nvSpPr>
        <p:spPr>
          <a:xfrm>
            <a:off x="395535" y="404664"/>
            <a:ext cx="8586540" cy="1200329"/>
          </a:xfrm>
          <a:prstGeom prst="rect">
            <a:avLst/>
          </a:prstGeom>
          <a:noFill/>
        </p:spPr>
        <p:txBody>
          <a:bodyPr wrap="square" rtlCol="0">
            <a:spAutoFit/>
          </a:bodyPr>
          <a:lstStyle/>
          <a:p>
            <a:r>
              <a:rPr lang="pt-BR" sz="2400" dirty="0" smtClean="0">
                <a:latin typeface="Arial Black" pitchFamily="34" charset="0"/>
              </a:rPr>
              <a:t>O ANTROPOCENO: revela um </a:t>
            </a:r>
            <a:r>
              <a:rPr lang="pt-BR" sz="2400" i="1" dirty="0" smtClean="0">
                <a:latin typeface="Arial Black" pitchFamily="34" charset="0"/>
              </a:rPr>
              <a:t>problema de</a:t>
            </a:r>
            <a:br>
              <a:rPr lang="pt-BR" sz="2400" i="1" dirty="0" smtClean="0">
                <a:latin typeface="Arial Black" pitchFamily="34" charset="0"/>
              </a:rPr>
            </a:br>
            <a:r>
              <a:rPr lang="pt-BR" sz="2400" i="1" dirty="0" smtClean="0">
                <a:latin typeface="Arial Black" pitchFamily="34" charset="0"/>
              </a:rPr>
              <a:t>                                relacionamento </a:t>
            </a:r>
            <a:r>
              <a:rPr lang="pt-BR" sz="2400" dirty="0" smtClean="0">
                <a:latin typeface="Arial Black" pitchFamily="34" charset="0"/>
              </a:rPr>
              <a:t>entre os seres</a:t>
            </a:r>
            <a:br>
              <a:rPr lang="pt-BR" sz="2400" dirty="0" smtClean="0">
                <a:latin typeface="Arial Black" pitchFamily="34" charset="0"/>
              </a:rPr>
            </a:br>
            <a:r>
              <a:rPr lang="pt-BR" sz="2400" dirty="0" smtClean="0">
                <a:latin typeface="Arial Black" pitchFamily="34" charset="0"/>
              </a:rPr>
              <a:t>                                humanos com a biosfera</a:t>
            </a:r>
            <a:endParaRPr lang="pt-BR" sz="2400" dirty="0">
              <a:latin typeface="Arial Black" pitchFamily="34" charset="0"/>
            </a:endParaRPr>
          </a:p>
        </p:txBody>
      </p:sp>
      <p:sp>
        <p:nvSpPr>
          <p:cNvPr id="7" name="CaixaDeTexto 6"/>
          <p:cNvSpPr txBox="1"/>
          <p:nvPr/>
        </p:nvSpPr>
        <p:spPr>
          <a:xfrm>
            <a:off x="177423" y="6044816"/>
            <a:ext cx="8884692" cy="415498"/>
          </a:xfrm>
          <a:prstGeom prst="rect">
            <a:avLst/>
          </a:prstGeom>
          <a:noFill/>
        </p:spPr>
        <p:txBody>
          <a:bodyPr wrap="square" rtlCol="0">
            <a:spAutoFit/>
          </a:bodyPr>
          <a:lstStyle/>
          <a:p>
            <a:r>
              <a:rPr lang="pt-BR" sz="2100" dirty="0" smtClean="0">
                <a:solidFill>
                  <a:srgbClr val="FF0000"/>
                </a:solidFill>
                <a:latin typeface="Arial Black" pitchFamily="34" charset="0"/>
              </a:rPr>
              <a:t>O ANTROPOCENO: o resultado de uma falha institucional?</a:t>
            </a:r>
            <a:endParaRPr lang="pt-BR" sz="2100" dirty="0">
              <a:solidFill>
                <a:srgbClr val="FF0000"/>
              </a:solidFill>
              <a:latin typeface="Arial Black" pitchFamily="34" charset="0"/>
            </a:endParaRPr>
          </a:p>
        </p:txBody>
      </p:sp>
      <p:cxnSp>
        <p:nvCxnSpPr>
          <p:cNvPr id="9" name="Conector de seta reta 8"/>
          <p:cNvCxnSpPr/>
          <p:nvPr/>
        </p:nvCxnSpPr>
        <p:spPr>
          <a:xfrm>
            <a:off x="4716016" y="5215552"/>
            <a:ext cx="0" cy="720080"/>
          </a:xfrm>
          <a:prstGeom prst="straightConnector1">
            <a:avLst/>
          </a:prstGeom>
          <a:ln w="76200">
            <a:solidFill>
              <a:srgbClr val="0066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611560" y="260648"/>
            <a:ext cx="7433270" cy="523220"/>
          </a:xfrm>
          <a:prstGeom prst="rect">
            <a:avLst/>
          </a:prstGeom>
          <a:noFill/>
        </p:spPr>
        <p:txBody>
          <a:bodyPr wrap="square" rtlCol="0">
            <a:spAutoFit/>
          </a:bodyPr>
          <a:lstStyle/>
          <a:p>
            <a:pPr algn="ctr"/>
            <a:r>
              <a:rPr lang="pt-BR" sz="2800" dirty="0" smtClean="0">
                <a:solidFill>
                  <a:srgbClr val="FF0000"/>
                </a:solidFill>
                <a:latin typeface="Arial Black" panose="020B0A04020102020204" pitchFamily="34" charset="0"/>
              </a:rPr>
              <a:t>Exemplos de falhas institucionais </a:t>
            </a:r>
            <a:endParaRPr lang="pt-BR" sz="2800" dirty="0">
              <a:solidFill>
                <a:srgbClr val="FF0000"/>
              </a:solidFill>
              <a:latin typeface="Arial Black" panose="020B0A04020102020204" pitchFamily="34" charset="0"/>
            </a:endParaRPr>
          </a:p>
        </p:txBody>
      </p:sp>
      <p:sp>
        <p:nvSpPr>
          <p:cNvPr id="5" name="CaixaDeTexto 4"/>
          <p:cNvSpPr txBox="1"/>
          <p:nvPr/>
        </p:nvSpPr>
        <p:spPr>
          <a:xfrm>
            <a:off x="1557188" y="1055404"/>
            <a:ext cx="5895131" cy="1015663"/>
          </a:xfrm>
          <a:prstGeom prst="rect">
            <a:avLst/>
          </a:prstGeom>
          <a:noFill/>
        </p:spPr>
        <p:txBody>
          <a:bodyPr wrap="square" rtlCol="0">
            <a:spAutoFit/>
          </a:bodyPr>
          <a:lstStyle/>
          <a:p>
            <a:pPr>
              <a:buFont typeface="Arial" pitchFamily="34" charset="0"/>
              <a:buChar char="•"/>
            </a:pPr>
            <a:r>
              <a:rPr lang="pt-BR" sz="2000" dirty="0" smtClean="0">
                <a:solidFill>
                  <a:prstClr val="black"/>
                </a:solidFill>
                <a:latin typeface="Arial Black" panose="020B0A04020102020204" pitchFamily="34" charset="0"/>
              </a:rPr>
              <a:t> conservação da biodiversidade</a:t>
            </a:r>
          </a:p>
          <a:p>
            <a:pPr>
              <a:buFont typeface="Arial" pitchFamily="34" charset="0"/>
              <a:buChar char="•"/>
            </a:pPr>
            <a:r>
              <a:rPr lang="pt-BR" sz="2000" dirty="0" smtClean="0">
                <a:solidFill>
                  <a:prstClr val="black"/>
                </a:solidFill>
                <a:latin typeface="Arial Black" panose="020B0A04020102020204" pitchFamily="34" charset="0"/>
              </a:rPr>
              <a:t> manejo de bacias hidrográficas</a:t>
            </a:r>
          </a:p>
          <a:p>
            <a:pPr>
              <a:buFont typeface="Arial" pitchFamily="34" charset="0"/>
              <a:buChar char="•"/>
            </a:pPr>
            <a:r>
              <a:rPr lang="pt-BR" sz="2000" dirty="0" smtClean="0">
                <a:solidFill>
                  <a:prstClr val="black"/>
                </a:solidFill>
                <a:latin typeface="Arial Black" panose="020B0A04020102020204" pitchFamily="34" charset="0"/>
              </a:rPr>
              <a:t> planejamento de uso da terra</a:t>
            </a:r>
            <a:endParaRPr lang="pt-BR" sz="2000" dirty="0">
              <a:solidFill>
                <a:prstClr val="black"/>
              </a:solidFill>
              <a:latin typeface="Arial Black" panose="020B0A04020102020204" pitchFamily="34" charset="0"/>
            </a:endParaRPr>
          </a:p>
        </p:txBody>
      </p:sp>
      <p:sp>
        <p:nvSpPr>
          <p:cNvPr id="9" name="CaixaDeTexto 8"/>
          <p:cNvSpPr txBox="1"/>
          <p:nvPr/>
        </p:nvSpPr>
        <p:spPr>
          <a:xfrm>
            <a:off x="1475656" y="2887542"/>
            <a:ext cx="3024336" cy="400110"/>
          </a:xfrm>
          <a:prstGeom prst="rect">
            <a:avLst/>
          </a:prstGeom>
          <a:noFill/>
        </p:spPr>
        <p:txBody>
          <a:bodyPr wrap="square" rtlCol="0">
            <a:spAutoFit/>
          </a:bodyPr>
          <a:lstStyle/>
          <a:p>
            <a:r>
              <a:rPr lang="pt-BR" sz="2000" dirty="0" smtClean="0">
                <a:solidFill>
                  <a:prstClr val="black"/>
                </a:solidFill>
                <a:latin typeface="Arial Black" panose="020B0A04020102020204" pitchFamily="34" charset="0"/>
              </a:rPr>
              <a:t>“</a:t>
            </a:r>
            <a:r>
              <a:rPr lang="pt-BR" sz="2000" dirty="0" err="1" smtClean="0">
                <a:solidFill>
                  <a:prstClr val="black"/>
                </a:solidFill>
                <a:latin typeface="Arial Black" panose="020B0A04020102020204" pitchFamily="34" charset="0"/>
              </a:rPr>
              <a:t>wicked</a:t>
            </a:r>
            <a:r>
              <a:rPr lang="pt-BR" sz="2000" dirty="0" smtClean="0">
                <a:solidFill>
                  <a:prstClr val="black"/>
                </a:solidFill>
                <a:latin typeface="Arial Black" panose="020B0A04020102020204" pitchFamily="34" charset="0"/>
              </a:rPr>
              <a:t> </a:t>
            </a:r>
            <a:r>
              <a:rPr lang="pt-BR" sz="2000" dirty="0" err="1" smtClean="0">
                <a:solidFill>
                  <a:prstClr val="black"/>
                </a:solidFill>
                <a:latin typeface="Arial Black" panose="020B0A04020102020204" pitchFamily="34" charset="0"/>
              </a:rPr>
              <a:t>situations</a:t>
            </a:r>
            <a:r>
              <a:rPr lang="pt-BR" sz="2000" dirty="0" smtClean="0">
                <a:solidFill>
                  <a:prstClr val="black"/>
                </a:solidFill>
                <a:latin typeface="Arial Black" panose="020B0A04020102020204" pitchFamily="34" charset="0"/>
              </a:rPr>
              <a:t>”</a:t>
            </a:r>
            <a:endParaRPr lang="pt-BR" sz="2000" dirty="0">
              <a:solidFill>
                <a:prstClr val="black"/>
              </a:solidFill>
              <a:latin typeface="Arial Black" panose="020B0A04020102020204" pitchFamily="34" charset="0"/>
            </a:endParaRPr>
          </a:p>
        </p:txBody>
      </p:sp>
      <p:cxnSp>
        <p:nvCxnSpPr>
          <p:cNvPr id="6" name="Conector de seta reta 5"/>
          <p:cNvCxnSpPr>
            <a:stCxn id="9" idx="3"/>
          </p:cNvCxnSpPr>
          <p:nvPr/>
        </p:nvCxnSpPr>
        <p:spPr>
          <a:xfrm>
            <a:off x="4499992" y="3087597"/>
            <a:ext cx="729605"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CaixaDeTexto 6"/>
          <p:cNvSpPr txBox="1"/>
          <p:nvPr/>
        </p:nvSpPr>
        <p:spPr>
          <a:xfrm>
            <a:off x="5381625" y="2887768"/>
            <a:ext cx="3714749" cy="369332"/>
          </a:xfrm>
          <a:prstGeom prst="rect">
            <a:avLst/>
          </a:prstGeom>
          <a:noFill/>
        </p:spPr>
        <p:txBody>
          <a:bodyPr wrap="square" rtlCol="0">
            <a:spAutoFit/>
          </a:bodyPr>
          <a:lstStyle/>
          <a:p>
            <a:pPr algn="ctr"/>
            <a:r>
              <a:rPr lang="pt-BR" dirty="0" smtClean="0">
                <a:solidFill>
                  <a:srgbClr val="FF0000"/>
                </a:solidFill>
                <a:latin typeface="Arial Black" panose="020B0A04020102020204" pitchFamily="34" charset="0"/>
              </a:rPr>
              <a:t>INOVAÇÃO INSTITUCIONAL</a:t>
            </a:r>
            <a:endParaRPr lang="pt-BR" dirty="0">
              <a:solidFill>
                <a:srgbClr val="FF0000"/>
              </a:solidFill>
              <a:latin typeface="Arial Black" panose="020B0A04020102020204" pitchFamily="34" charset="0"/>
            </a:endParaRPr>
          </a:p>
        </p:txBody>
      </p:sp>
      <p:sp>
        <p:nvSpPr>
          <p:cNvPr id="3" name="Seta para baixo 2"/>
          <p:cNvSpPr/>
          <p:nvPr/>
        </p:nvSpPr>
        <p:spPr>
          <a:xfrm>
            <a:off x="2789831" y="2241854"/>
            <a:ext cx="279526" cy="50405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grpSp>
        <p:nvGrpSpPr>
          <p:cNvPr id="2" name="Grupo 10"/>
          <p:cNvGrpSpPr/>
          <p:nvPr/>
        </p:nvGrpSpPr>
        <p:grpSpPr>
          <a:xfrm>
            <a:off x="-884" y="4625646"/>
            <a:ext cx="9144884" cy="2187731"/>
            <a:chOff x="-884" y="4625646"/>
            <a:chExt cx="9144884" cy="2187731"/>
          </a:xfrm>
        </p:grpSpPr>
        <p:pic>
          <p:nvPicPr>
            <p:cNvPr id="41986" name="Picture 2" descr="http://cdn.c.photoshelter.com/img-get/I0000v4Nohy0aqEM/s/750/750/AB-080725-Z8Q0602.jpg"/>
            <p:cNvPicPr>
              <a:picLocks noChangeAspect="1" noChangeArrowheads="1"/>
            </p:cNvPicPr>
            <p:nvPr/>
          </p:nvPicPr>
          <p:blipFill>
            <a:blip r:embed="rId3" cstate="print"/>
            <a:srcRect/>
            <a:stretch>
              <a:fillRect/>
            </a:stretch>
          </p:blipFill>
          <p:spPr bwMode="auto">
            <a:xfrm>
              <a:off x="5856575" y="4625646"/>
              <a:ext cx="3267987" cy="2178658"/>
            </a:xfrm>
            <a:prstGeom prst="rect">
              <a:avLst/>
            </a:prstGeom>
            <a:noFill/>
          </p:spPr>
        </p:pic>
        <p:pic>
          <p:nvPicPr>
            <p:cNvPr id="41988" name="Picture 4" descr="http://www.wanderlustimages.com/gallery/zp-core/i.php?a=Stock%2Fenvironmental&amp;i=SASC-201.JPG&amp;s=670&amp;cw=&amp;ch=&amp;q=85"/>
            <p:cNvPicPr>
              <a:picLocks noChangeAspect="1" noChangeArrowheads="1"/>
            </p:cNvPicPr>
            <p:nvPr/>
          </p:nvPicPr>
          <p:blipFill>
            <a:blip r:embed="rId4" cstate="print"/>
            <a:srcRect/>
            <a:stretch>
              <a:fillRect/>
            </a:stretch>
          </p:blipFill>
          <p:spPr bwMode="auto">
            <a:xfrm>
              <a:off x="35495" y="4630579"/>
              <a:ext cx="2850827" cy="2182798"/>
            </a:xfrm>
            <a:prstGeom prst="rect">
              <a:avLst/>
            </a:prstGeom>
            <a:noFill/>
          </p:spPr>
        </p:pic>
        <p:pic>
          <p:nvPicPr>
            <p:cNvPr id="41990" name="Picture 6" descr="http://econews.com.au/wp-content/uploads/2013/07/sydney-water-catchment-460x250.jpg"/>
            <p:cNvPicPr>
              <a:picLocks noChangeAspect="1" noChangeArrowheads="1"/>
            </p:cNvPicPr>
            <p:nvPr/>
          </p:nvPicPr>
          <p:blipFill>
            <a:blip r:embed="rId5" cstate="print"/>
            <a:srcRect r="9452"/>
            <a:stretch>
              <a:fillRect/>
            </a:stretch>
          </p:blipFill>
          <p:spPr bwMode="auto">
            <a:xfrm>
              <a:off x="2789831" y="4627697"/>
              <a:ext cx="3078313" cy="2177728"/>
            </a:xfrm>
            <a:prstGeom prst="rect">
              <a:avLst/>
            </a:prstGeom>
            <a:noFill/>
          </p:spPr>
        </p:pic>
        <p:cxnSp>
          <p:nvCxnSpPr>
            <p:cNvPr id="10" name="Conector reto 9"/>
            <p:cNvCxnSpPr/>
            <p:nvPr/>
          </p:nvCxnSpPr>
          <p:spPr>
            <a:xfrm>
              <a:off x="0" y="4628632"/>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to 13"/>
            <p:cNvCxnSpPr/>
            <p:nvPr/>
          </p:nvCxnSpPr>
          <p:spPr>
            <a:xfrm>
              <a:off x="-884" y="6813376"/>
              <a:ext cx="91440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Retângulo 14"/>
          <p:cNvSpPr/>
          <p:nvPr/>
        </p:nvSpPr>
        <p:spPr>
          <a:xfrm>
            <a:off x="5364088" y="2756300"/>
            <a:ext cx="3698025" cy="6829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grpSp>
        <p:nvGrpSpPr>
          <p:cNvPr id="31" name="Grupo 30"/>
          <p:cNvGrpSpPr/>
          <p:nvPr/>
        </p:nvGrpSpPr>
        <p:grpSpPr>
          <a:xfrm>
            <a:off x="2915816" y="3421685"/>
            <a:ext cx="4320480" cy="799403"/>
            <a:chOff x="2915816" y="3421685"/>
            <a:chExt cx="4320480" cy="799403"/>
          </a:xfrm>
        </p:grpSpPr>
        <p:cxnSp>
          <p:nvCxnSpPr>
            <p:cNvPr id="19" name="Conector reto 18"/>
            <p:cNvCxnSpPr>
              <a:stCxn id="15" idx="2"/>
            </p:cNvCxnSpPr>
            <p:nvPr/>
          </p:nvCxnSpPr>
          <p:spPr>
            <a:xfrm>
              <a:off x="7213101" y="3439236"/>
              <a:ext cx="23195" cy="7818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to 20"/>
            <p:cNvCxnSpPr/>
            <p:nvPr/>
          </p:nvCxnSpPr>
          <p:spPr>
            <a:xfrm flipH="1">
              <a:off x="2915816" y="4194112"/>
              <a:ext cx="432048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ector reto 22"/>
            <p:cNvCxnSpPr/>
            <p:nvPr/>
          </p:nvCxnSpPr>
          <p:spPr>
            <a:xfrm flipV="1">
              <a:off x="2915816" y="3421685"/>
              <a:ext cx="0" cy="792088"/>
            </a:xfrm>
            <a:prstGeom prst="line">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32" name="CaixaDeTexto 31"/>
          <p:cNvSpPr txBox="1"/>
          <p:nvPr/>
        </p:nvSpPr>
        <p:spPr>
          <a:xfrm>
            <a:off x="4038826" y="3748970"/>
            <a:ext cx="1901326" cy="400110"/>
          </a:xfrm>
          <a:prstGeom prst="rect">
            <a:avLst/>
          </a:prstGeom>
          <a:noFill/>
        </p:spPr>
        <p:txBody>
          <a:bodyPr wrap="square" rtlCol="0">
            <a:spAutoFit/>
          </a:bodyPr>
          <a:lstStyle/>
          <a:p>
            <a:r>
              <a:rPr lang="pt-BR" sz="2000" dirty="0" smtClean="0">
                <a:latin typeface="Arial Black" pitchFamily="34" charset="0"/>
              </a:rPr>
              <a:t>transformar</a:t>
            </a:r>
            <a:endParaRPr lang="pt-BR" sz="2000" dirty="0">
              <a:latin typeface="Arial Black" pitchFamily="34" charset="0"/>
            </a:endParaRPr>
          </a:p>
        </p:txBody>
      </p:sp>
    </p:spTree>
    <p:extLst>
      <p:ext uri="{BB962C8B-B14F-4D97-AF65-F5344CB8AC3E}">
        <p14:creationId xmlns:p14="http://schemas.microsoft.com/office/powerpoint/2010/main" val="1223080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projecaoastral.com/wp-content/uploads/2011/08/PassadoeFuturo.jpg"/>
          <p:cNvPicPr>
            <a:picLocks noChangeAspect="1" noChangeArrowheads="1"/>
          </p:cNvPicPr>
          <p:nvPr/>
        </p:nvPicPr>
        <p:blipFill>
          <a:blip r:embed="rId3" cstate="print"/>
          <a:srcRect/>
          <a:stretch>
            <a:fillRect/>
          </a:stretch>
        </p:blipFill>
        <p:spPr bwMode="auto">
          <a:xfrm>
            <a:off x="323528" y="1412776"/>
            <a:ext cx="8515386" cy="3474279"/>
          </a:xfrm>
          <a:prstGeom prst="rect">
            <a:avLst/>
          </a:prstGeom>
          <a:noFill/>
        </p:spPr>
      </p:pic>
      <p:sp>
        <p:nvSpPr>
          <p:cNvPr id="2" name="TextBox 1"/>
          <p:cNvSpPr txBox="1"/>
          <p:nvPr/>
        </p:nvSpPr>
        <p:spPr>
          <a:xfrm>
            <a:off x="2555776" y="5517232"/>
            <a:ext cx="4968552" cy="523220"/>
          </a:xfrm>
          <a:prstGeom prst="rect">
            <a:avLst/>
          </a:prstGeom>
          <a:noFill/>
        </p:spPr>
        <p:txBody>
          <a:bodyPr wrap="square" rtlCol="0">
            <a:spAutoFit/>
          </a:bodyPr>
          <a:lstStyle/>
          <a:p>
            <a:r>
              <a:rPr lang="en-US" sz="2800" dirty="0" smtClean="0">
                <a:solidFill>
                  <a:srgbClr val="FF0000"/>
                </a:solidFill>
                <a:latin typeface="Arial Black"/>
                <a:cs typeface="Arial Black"/>
              </a:rPr>
              <a:t>A “</a:t>
            </a:r>
            <a:r>
              <a:rPr lang="en-US" sz="2800" dirty="0" err="1" smtClean="0">
                <a:solidFill>
                  <a:srgbClr val="FF0000"/>
                </a:solidFill>
                <a:latin typeface="Arial Black"/>
                <a:cs typeface="Arial Black"/>
              </a:rPr>
              <a:t>inércia</a:t>
            </a:r>
            <a:r>
              <a:rPr lang="en-US" sz="2800" dirty="0" smtClean="0">
                <a:solidFill>
                  <a:srgbClr val="FF0000"/>
                </a:solidFill>
                <a:latin typeface="Arial Black"/>
                <a:cs typeface="Arial Black"/>
              </a:rPr>
              <a:t> fundamental”</a:t>
            </a:r>
            <a:endParaRPr lang="en-US" sz="2800" dirty="0">
              <a:solidFill>
                <a:srgbClr val="FF0000"/>
              </a:solidFill>
              <a:latin typeface="Arial Black"/>
              <a:cs typeface="Arial Black"/>
            </a:endParaRPr>
          </a:p>
        </p:txBody>
      </p:sp>
    </p:spTree>
    <p:extLst>
      <p:ext uri="{BB962C8B-B14F-4D97-AF65-F5344CB8AC3E}">
        <p14:creationId xmlns:p14="http://schemas.microsoft.com/office/powerpoint/2010/main" val="416591932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5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6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7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8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2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5003</TotalTime>
  <Words>1370</Words>
  <Application>Microsoft Macintosh PowerPoint</Application>
  <PresentationFormat>Apresentação na tela (4:3)</PresentationFormat>
  <Paragraphs>136</Paragraphs>
  <Slides>23</Slides>
  <Notes>13</Notes>
  <HiddenSlides>0</HiddenSlides>
  <MMClips>0</MMClips>
  <ScaleCrop>false</ScaleCrop>
  <HeadingPairs>
    <vt:vector size="6" baseType="variant">
      <vt:variant>
        <vt:lpstr>Fontes Usadas</vt:lpstr>
      </vt:variant>
      <vt:variant>
        <vt:i4>4</vt:i4>
      </vt:variant>
      <vt:variant>
        <vt:lpstr>Tema</vt:lpstr>
      </vt:variant>
      <vt:variant>
        <vt:i4>12</vt:i4>
      </vt:variant>
      <vt:variant>
        <vt:lpstr>Títulos de Slides</vt:lpstr>
      </vt:variant>
      <vt:variant>
        <vt:i4>23</vt:i4>
      </vt:variant>
    </vt:vector>
  </HeadingPairs>
  <TitlesOfParts>
    <vt:vector size="39" baseType="lpstr">
      <vt:lpstr>Arial</vt:lpstr>
      <vt:lpstr>Arial Black</vt:lpstr>
      <vt:lpstr>Calibri</vt:lpstr>
      <vt:lpstr>Comic Sans MS</vt:lpstr>
      <vt:lpstr>Tema do Office</vt:lpstr>
      <vt:lpstr>1_Tema do Office</vt:lpstr>
      <vt:lpstr>2_Tema do Office</vt:lpstr>
      <vt:lpstr>8_Tema do Office</vt:lpstr>
      <vt:lpstr>12_Tema do Office</vt:lpstr>
      <vt:lpstr>3_Design padrão</vt:lpstr>
      <vt:lpstr>4_Tema do Office</vt:lpstr>
      <vt:lpstr>1_Office Theme</vt:lpstr>
      <vt:lpstr>3_Tema do Office</vt:lpstr>
      <vt:lpstr>5_Tema do Office</vt:lpstr>
      <vt:lpstr>6_Tema do Office</vt:lpstr>
      <vt:lpstr>7_Tema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 metáfora do timoneiro para a praxis da governança sistêmico-cibernética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Hewlett-Packard Company</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User</dc:creator>
  <cp:lastModifiedBy>Usuário do Microsoft Office</cp:lastModifiedBy>
  <cp:revision>387</cp:revision>
  <cp:lastPrinted>2018-10-19T14:06:22Z</cp:lastPrinted>
  <dcterms:created xsi:type="dcterms:W3CDTF">2015-08-28T10:16:45Z</dcterms:created>
  <dcterms:modified xsi:type="dcterms:W3CDTF">2018-10-25T19:43:11Z</dcterms:modified>
</cp:coreProperties>
</file>